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notesMasterIdLst>
    <p:notesMasterId r:id="rId48"/>
  </p:notesMasterIdLst>
  <p:sldIdLst>
    <p:sldId id="267" r:id="rId3"/>
    <p:sldId id="264" r:id="rId4"/>
    <p:sldId id="268" r:id="rId5"/>
    <p:sldId id="333" r:id="rId6"/>
    <p:sldId id="366" r:id="rId7"/>
    <p:sldId id="367" r:id="rId8"/>
    <p:sldId id="363" r:id="rId9"/>
    <p:sldId id="269" r:id="rId10"/>
    <p:sldId id="274" r:id="rId11"/>
    <p:sldId id="270" r:id="rId12"/>
    <p:sldId id="362" r:id="rId13"/>
    <p:sldId id="368" r:id="rId14"/>
    <p:sldId id="259" r:id="rId15"/>
    <p:sldId id="375" r:id="rId16"/>
    <p:sldId id="376" r:id="rId17"/>
    <p:sldId id="377" r:id="rId18"/>
    <p:sldId id="378" r:id="rId19"/>
    <p:sldId id="379" r:id="rId20"/>
    <p:sldId id="380" r:id="rId21"/>
    <p:sldId id="381" r:id="rId22"/>
    <p:sldId id="382" r:id="rId23"/>
    <p:sldId id="383" r:id="rId24"/>
    <p:sldId id="384" r:id="rId25"/>
    <p:sldId id="385" r:id="rId26"/>
    <p:sldId id="386" r:id="rId27"/>
    <p:sldId id="387" r:id="rId28"/>
    <p:sldId id="288" r:id="rId29"/>
    <p:sldId id="298" r:id="rId30"/>
    <p:sldId id="369" r:id="rId31"/>
    <p:sldId id="388" r:id="rId32"/>
    <p:sldId id="287" r:id="rId33"/>
    <p:sldId id="389" r:id="rId34"/>
    <p:sldId id="371" r:id="rId35"/>
    <p:sldId id="390" r:id="rId36"/>
    <p:sldId id="391" r:id="rId37"/>
    <p:sldId id="372" r:id="rId38"/>
    <p:sldId id="321" r:id="rId39"/>
    <p:sldId id="320" r:id="rId40"/>
    <p:sldId id="370" r:id="rId41"/>
    <p:sldId id="373" r:id="rId42"/>
    <p:sldId id="374" r:id="rId43"/>
    <p:sldId id="271" r:id="rId44"/>
    <p:sldId id="273" r:id="rId45"/>
    <p:sldId id="262" r:id="rId46"/>
    <p:sldId id="272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B492"/>
    <a:srgbClr val="F0BF9D"/>
    <a:srgbClr val="538D33"/>
    <a:srgbClr val="BCDBA7"/>
    <a:srgbClr val="C0E252"/>
    <a:srgbClr val="D1EBAE"/>
    <a:srgbClr val="BFE04F"/>
    <a:srgbClr val="C4DFB1"/>
    <a:srgbClr val="82B635"/>
    <a:srgbClr val="EBF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1480" autoAdjust="0"/>
  </p:normalViewPr>
  <p:slideViewPr>
    <p:cSldViewPr>
      <p:cViewPr varScale="1">
        <p:scale>
          <a:sx n="66" d="100"/>
          <a:sy n="66" d="100"/>
        </p:scale>
        <p:origin x="6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B6850-341A-40F6-A95A-81D3D635886F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769CF-E1F8-4A12-A255-3A70AC2C2E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769CF-E1F8-4A12-A255-3A70AC2C2E9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309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0" i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用户管理模块：用户注册、用户登录、退出登录、个人信息管理、转换积分</a:t>
            </a:r>
            <a:endParaRPr lang="en-US" altLang="zh-CN" sz="1800" b="0" i="0" spc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0" i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数据管理模块：发布数据、个人数据管理、搜索数据</a:t>
            </a:r>
            <a:endParaRPr lang="en-US" altLang="zh-CN" sz="1800" b="0" i="0" spc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0" i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数据访问模块：常规访问、免费访问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769CF-E1F8-4A12-A255-3A70AC2C2E9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210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微软雅黑" panose="020B0503020204020204" pitchFamily="34" charset="-122"/>
              </a:rPr>
              <a:t>后端的整体架构大约分为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微软雅黑" panose="020B0503020204020204" pitchFamily="34" charset="-122"/>
              </a:rPr>
              <a:t>3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微软雅黑" panose="020B0503020204020204" pitchFamily="34" charset="-122"/>
              </a:rPr>
              <a:t>层：数据接口、服务层和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微软雅黑" panose="020B0503020204020204" pitchFamily="34" charset="-122"/>
              </a:rPr>
              <a:t>Controller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微软雅黑" panose="020B0503020204020204" pitchFamily="34" charset="-122"/>
              </a:rPr>
              <a:t>层，结构如上图所示。</a:t>
            </a:r>
            <a:endParaRPr lang="zh-CN" altLang="zh-CN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微软雅黑" panose="020B0503020204020204" pitchFamily="34" charset="-122"/>
              </a:rPr>
              <a:t>数据接口：在智能合约转化成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微软雅黑" panose="020B0503020204020204" pitchFamily="34" charset="-122"/>
              </a:rPr>
              <a:t>java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微软雅黑" panose="020B0503020204020204" pitchFamily="34" charset="-122"/>
              </a:rPr>
              <a:t>文件以后，对其暴露的函数接口进行封装，使接口更加美观，方便服务层进行调用。</a:t>
            </a:r>
            <a:endParaRPr lang="zh-CN" altLang="zh-CN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微软雅黑" panose="020B0503020204020204" pitchFamily="34" charset="-122"/>
              </a:rPr>
              <a:t>服务层：利用数据接口实现需求，使其可以被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微软雅黑" panose="020B0503020204020204" pitchFamily="34" charset="-122"/>
              </a:rPr>
              <a:t>Controller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微软雅黑" panose="020B0503020204020204" pitchFamily="34" charset="-122"/>
              </a:rPr>
              <a:t>层所调用</a:t>
            </a:r>
            <a:endParaRPr lang="zh-CN" altLang="zh-CN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Controller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：响应前端的请求，并返回所需的数据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769CF-E1F8-4A12-A255-3A70AC2C2E9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326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1612-50AC-4A18-A398-2054EA9EDD6B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1AA-1925-42CB-9F07-AD0F9805AF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1612-50AC-4A18-A398-2054EA9EDD6B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1AA-1925-42CB-9F07-AD0F9805AF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1612-50AC-4A18-A398-2054EA9EDD6B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1AA-1925-42CB-9F07-AD0F9805AF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1612-50AC-4A18-A398-2054EA9EDD6B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1AA-1925-42CB-9F07-AD0F9805AF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1612-50AC-4A18-A398-2054EA9EDD6B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1AA-1925-42CB-9F07-AD0F9805AF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1612-50AC-4A18-A398-2054EA9EDD6B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1AA-1925-42CB-9F07-AD0F9805AF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1612-50AC-4A18-A398-2054EA9EDD6B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1AA-1925-42CB-9F07-AD0F9805AF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1612-50AC-4A18-A398-2054EA9EDD6B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1AA-1925-42CB-9F07-AD0F9805AF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1612-50AC-4A18-A398-2054EA9EDD6B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1AA-1925-42CB-9F07-AD0F9805AF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1612-50AC-4A18-A398-2054EA9EDD6B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1AA-1925-42CB-9F07-AD0F9805AF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1612-50AC-4A18-A398-2054EA9EDD6B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1AA-1925-42CB-9F07-AD0F9805AF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41612-50AC-4A18-A398-2054EA9EDD6B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9A1AA-1925-42CB-9F07-AD0F9805AF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5491">
            <a:off x="358626" y="4495057"/>
            <a:ext cx="2238439" cy="2726958"/>
          </a:xfrm>
          <a:prstGeom prst="rect">
            <a:avLst/>
          </a:prstGeom>
          <a:effectLst>
            <a:outerShdw blurRad="381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36717">
            <a:off x="10049873" y="4929905"/>
            <a:ext cx="2610397" cy="2422085"/>
          </a:xfrm>
          <a:prstGeom prst="rect">
            <a:avLst/>
          </a:prstGeom>
          <a:effectLst>
            <a:outerShdw blurRad="241300" dist="38100" dir="18900000" algn="bl" rotWithShape="0">
              <a:prstClr val="black">
                <a:alpha val="8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0356">
            <a:off x="10212784" y="-430456"/>
            <a:ext cx="2367593" cy="2471283"/>
          </a:xfrm>
          <a:prstGeom prst="rect">
            <a:avLst/>
          </a:prstGeom>
          <a:effectLst>
            <a:outerShdw blurRad="127000" dist="38100" dir="10800000" algn="r" rotWithShape="0">
              <a:prstClr val="black">
                <a:alpha val="8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80953">
            <a:off x="-314714" y="-337900"/>
            <a:ext cx="2809056" cy="2629531"/>
          </a:xfrm>
          <a:prstGeom prst="rect">
            <a:avLst/>
          </a:prstGeom>
          <a:effectLst>
            <a:outerShdw blurRad="127000" dist="38100" dir="8100000" algn="tr" rotWithShape="0">
              <a:prstClr val="black">
                <a:alpha val="8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121851"/>
            <a:ext cx="1769381" cy="1769381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7587467" y="1027298"/>
            <a:ext cx="1325095" cy="802510"/>
            <a:chOff x="8074940" y="1603397"/>
            <a:chExt cx="1325095" cy="802510"/>
          </a:xfrm>
        </p:grpSpPr>
        <p:sp>
          <p:nvSpPr>
            <p:cNvPr id="20" name="流程图: 接点 19"/>
            <p:cNvSpPr/>
            <p:nvPr/>
          </p:nvSpPr>
          <p:spPr>
            <a:xfrm>
              <a:off x="9069255" y="2075127"/>
              <a:ext cx="330780" cy="330780"/>
            </a:xfrm>
            <a:prstGeom prst="flowChartConnector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流程图: 接点 21"/>
            <p:cNvSpPr/>
            <p:nvPr/>
          </p:nvSpPr>
          <p:spPr>
            <a:xfrm>
              <a:off x="8074940" y="1603397"/>
              <a:ext cx="504056" cy="504056"/>
            </a:xfrm>
            <a:prstGeom prst="flowChartConnector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16925" y="2532085"/>
            <a:ext cx="1319587" cy="1238393"/>
            <a:chOff x="2813006" y="1036789"/>
            <a:chExt cx="1319587" cy="1238393"/>
          </a:xfrm>
        </p:grpSpPr>
        <p:sp>
          <p:nvSpPr>
            <p:cNvPr id="23" name="流程图: 接点 22"/>
            <p:cNvSpPr/>
            <p:nvPr/>
          </p:nvSpPr>
          <p:spPr>
            <a:xfrm>
              <a:off x="2998875" y="1036789"/>
              <a:ext cx="504056" cy="504056"/>
            </a:xfrm>
            <a:prstGeom prst="flowChartConnector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流程图: 接点 23"/>
            <p:cNvSpPr/>
            <p:nvPr/>
          </p:nvSpPr>
          <p:spPr>
            <a:xfrm>
              <a:off x="3814203" y="1518612"/>
              <a:ext cx="318390" cy="318390"/>
            </a:xfrm>
            <a:prstGeom prst="flowChartConnector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流程图: 接点 24"/>
            <p:cNvSpPr/>
            <p:nvPr/>
          </p:nvSpPr>
          <p:spPr>
            <a:xfrm>
              <a:off x="2813006" y="1875072"/>
              <a:ext cx="426275" cy="400110"/>
            </a:xfrm>
            <a:prstGeom prst="flowChartConnector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9" name="矩形: 圆角 28"/>
          <p:cNvSpPr/>
          <p:nvPr/>
        </p:nvSpPr>
        <p:spPr>
          <a:xfrm>
            <a:off x="4655840" y="3831646"/>
            <a:ext cx="2591756" cy="498977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4"/>
                </a:solidFill>
              </a:rPr>
              <a:t>第三组</a:t>
            </a:r>
          </a:p>
        </p:txBody>
      </p:sp>
      <p:sp>
        <p:nvSpPr>
          <p:cNvPr id="8" name="矩形: 圆角 28"/>
          <p:cNvSpPr/>
          <p:nvPr/>
        </p:nvSpPr>
        <p:spPr>
          <a:xfrm>
            <a:off x="4239169" y="5014474"/>
            <a:ext cx="3726467" cy="500197"/>
          </a:xfrm>
          <a:prstGeom prst="roundRect">
            <a:avLst/>
          </a:prstGeom>
          <a:solidFill>
            <a:schemeClr val="bg1"/>
          </a:solidFill>
          <a:ln w="25400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4"/>
                </a:solidFill>
              </a:rPr>
              <a:t>刘鼎 刘泽辉 李浩然 李健</a:t>
            </a:r>
          </a:p>
        </p:txBody>
      </p:sp>
      <p:sp>
        <p:nvSpPr>
          <p:cNvPr id="17" name="矩形: 圆角 28">
            <a:extLst>
              <a:ext uri="{FF2B5EF4-FFF2-40B4-BE49-F238E27FC236}">
                <a16:creationId xmlns:a16="http://schemas.microsoft.com/office/drawing/2014/main" id="{6410A6EC-879A-433F-92BE-9B40953FD53F}"/>
              </a:ext>
            </a:extLst>
          </p:cNvPr>
          <p:cNvSpPr/>
          <p:nvPr/>
        </p:nvSpPr>
        <p:spPr>
          <a:xfrm>
            <a:off x="2880721" y="2352812"/>
            <a:ext cx="5751666" cy="652667"/>
          </a:xfrm>
          <a:prstGeom prst="roundRect">
            <a:avLst/>
          </a:prstGeom>
          <a:solidFill>
            <a:schemeClr val="bg1"/>
          </a:solidFill>
          <a:ln w="25400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4"/>
                </a:solidFill>
              </a:rPr>
              <a:t>基于</a:t>
            </a:r>
            <a:r>
              <a:rPr lang="en-US" altLang="zh-CN" sz="2800" b="1" dirty="0">
                <a:solidFill>
                  <a:schemeClr val="accent4"/>
                </a:solidFill>
              </a:rPr>
              <a:t>FISCO BCOS</a:t>
            </a:r>
            <a:r>
              <a:rPr lang="zh-CN" altLang="en-US" sz="2800" b="1" dirty="0">
                <a:solidFill>
                  <a:schemeClr val="accent4"/>
                </a:solidFill>
              </a:rPr>
              <a:t>的数据共享平台</a:t>
            </a:r>
            <a:r>
              <a:rPr lang="en-US" altLang="zh-CN" sz="2800" b="1" dirty="0">
                <a:solidFill>
                  <a:schemeClr val="accent4"/>
                </a:solidFill>
              </a:rPr>
              <a:t> </a:t>
            </a:r>
            <a:endParaRPr lang="zh-CN" altLang="en-US" sz="2800" b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196" y="32371"/>
            <a:ext cx="1838294" cy="1838294"/>
          </a:xfrm>
          <a:prstGeom prst="rect">
            <a:avLst/>
          </a:prstGeom>
        </p:spPr>
      </p:pic>
      <p:sp>
        <p:nvSpPr>
          <p:cNvPr id="4" name="流程图: 接点 3"/>
          <p:cNvSpPr/>
          <p:nvPr/>
        </p:nvSpPr>
        <p:spPr>
          <a:xfrm>
            <a:off x="5360510" y="620688"/>
            <a:ext cx="1807737" cy="1673831"/>
          </a:xfrm>
          <a:prstGeom prst="flowChartConnector">
            <a:avLst/>
          </a:prstGeom>
          <a:solidFill>
            <a:srgbClr val="F0B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dirty="0"/>
              <a:t>3</a:t>
            </a:r>
            <a:endParaRPr lang="zh-CN" altLang="en-US" sz="66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68938" y="486860"/>
            <a:ext cx="1944463" cy="105974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 rot="14673515">
            <a:off x="8265350" y="-61875"/>
            <a:ext cx="840187" cy="1826750"/>
            <a:chOff x="2662745" y="-205272"/>
            <a:chExt cx="840187" cy="1826750"/>
          </a:xfrm>
        </p:grpSpPr>
        <p:sp>
          <p:nvSpPr>
            <p:cNvPr id="9" name="流程图: 接点 8"/>
            <p:cNvSpPr/>
            <p:nvPr/>
          </p:nvSpPr>
          <p:spPr>
            <a:xfrm>
              <a:off x="2662745" y="-205272"/>
              <a:ext cx="504056" cy="504056"/>
            </a:xfrm>
            <a:prstGeom prst="flowChartConnector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流程图: 接点 9"/>
            <p:cNvSpPr/>
            <p:nvPr/>
          </p:nvSpPr>
          <p:spPr>
            <a:xfrm flipH="1">
              <a:off x="3160566" y="543366"/>
              <a:ext cx="342366" cy="330552"/>
            </a:xfrm>
            <a:prstGeom prst="flowChartConnector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流程图: 接点 10"/>
            <p:cNvSpPr/>
            <p:nvPr/>
          </p:nvSpPr>
          <p:spPr>
            <a:xfrm>
              <a:off x="2779528" y="1221368"/>
              <a:ext cx="426275" cy="400110"/>
            </a:xfrm>
            <a:prstGeom prst="flowChartConnector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3" r="10764" b="8621"/>
          <a:stretch>
            <a:fillRect/>
          </a:stretch>
        </p:blipFill>
        <p:spPr>
          <a:xfrm>
            <a:off x="-672752" y="4106029"/>
            <a:ext cx="4968552" cy="2756772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66624">
            <a:off x="10246424" y="5073632"/>
            <a:ext cx="2010248" cy="1881774"/>
          </a:xfrm>
          <a:prstGeom prst="rect">
            <a:avLst/>
          </a:prstGeom>
          <a:effectLst>
            <a:outerShdw blurRad="127000" dist="38100" dir="8100000" algn="tr" rotWithShape="0">
              <a:prstClr val="black">
                <a:alpha val="8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71" y="-262945"/>
            <a:ext cx="1838295" cy="2428926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5060227" y="304654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</a:rPr>
              <a:t>项目功能</a:t>
            </a:r>
          </a:p>
        </p:txBody>
      </p:sp>
      <p:sp>
        <p:nvSpPr>
          <p:cNvPr id="18" name="矩形: 圆角 17"/>
          <p:cNvSpPr/>
          <p:nvPr/>
        </p:nvSpPr>
        <p:spPr>
          <a:xfrm>
            <a:off x="5104177" y="3995946"/>
            <a:ext cx="273782" cy="469340"/>
          </a:xfrm>
          <a:prstGeom prst="roundRect">
            <a:avLst/>
          </a:prstGeom>
          <a:solidFill>
            <a:srgbClr val="F0B49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sz="1600" b="1" dirty="0"/>
              <a:t>1</a:t>
            </a:r>
            <a:endParaRPr lang="zh-CN" altLang="en-US" sz="1600" b="1" dirty="0"/>
          </a:p>
        </p:txBody>
      </p:sp>
      <p:sp>
        <p:nvSpPr>
          <p:cNvPr id="22" name="矩形: 圆角 21"/>
          <p:cNvSpPr/>
          <p:nvPr/>
        </p:nvSpPr>
        <p:spPr>
          <a:xfrm>
            <a:off x="5477474" y="4999882"/>
            <a:ext cx="273782" cy="46934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sz="1600" b="1" dirty="0"/>
              <a:t>2</a:t>
            </a:r>
            <a:endParaRPr lang="zh-CN" altLang="en-US" sz="1600" b="1" dirty="0"/>
          </a:p>
        </p:txBody>
      </p:sp>
      <p:sp>
        <p:nvSpPr>
          <p:cNvPr id="23" name="文本框 22"/>
          <p:cNvSpPr txBox="1"/>
          <p:nvPr/>
        </p:nvSpPr>
        <p:spPr>
          <a:xfrm>
            <a:off x="5775493" y="4080653"/>
            <a:ext cx="2112031" cy="33896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</a:rPr>
              <a:t>架构图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012035" y="5072061"/>
            <a:ext cx="2112031" cy="33896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</a:rPr>
              <a:t> 智能合约设计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5CB32A8-8336-41DC-84DC-24BAD0A8B5C0}"/>
              </a:ext>
            </a:extLst>
          </p:cNvPr>
          <p:cNvSpPr/>
          <p:nvPr/>
        </p:nvSpPr>
        <p:spPr>
          <a:xfrm>
            <a:off x="7851108" y="3995946"/>
            <a:ext cx="272958" cy="469341"/>
          </a:xfrm>
          <a:prstGeom prst="roundRect">
            <a:avLst/>
          </a:prstGeom>
          <a:solidFill>
            <a:schemeClr val="accent4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3</a:t>
            </a:r>
            <a:endParaRPr lang="zh-CN" altLang="en-US" sz="2800" b="1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50D196AF-1C4E-480D-BCCE-6277770A546E}"/>
              </a:ext>
            </a:extLst>
          </p:cNvPr>
          <p:cNvSpPr/>
          <p:nvPr/>
        </p:nvSpPr>
        <p:spPr>
          <a:xfrm>
            <a:off x="8402555" y="5008664"/>
            <a:ext cx="273782" cy="451168"/>
          </a:xfrm>
          <a:prstGeom prst="roundRect">
            <a:avLst/>
          </a:prstGeom>
          <a:solidFill>
            <a:srgbClr val="F0B49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4</a:t>
            </a:r>
            <a:endParaRPr lang="zh-CN" altLang="en-US" sz="28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8C3D36B-7B6A-43B4-A5F1-6BD512E2BEB8}"/>
              </a:ext>
            </a:extLst>
          </p:cNvPr>
          <p:cNvSpPr txBox="1"/>
          <p:nvPr/>
        </p:nvSpPr>
        <p:spPr>
          <a:xfrm>
            <a:off x="8659720" y="4061132"/>
            <a:ext cx="2112031" cy="33896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</a:rPr>
              <a:t>后端框架设计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F818EE8-6E16-450E-8184-45985C69B454}"/>
              </a:ext>
            </a:extLst>
          </p:cNvPr>
          <p:cNvSpPr txBox="1"/>
          <p:nvPr/>
        </p:nvSpPr>
        <p:spPr>
          <a:xfrm>
            <a:off x="8801788" y="5064764"/>
            <a:ext cx="2112031" cy="33896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</a:rPr>
              <a:t>前端功能实现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119336" y="0"/>
            <a:ext cx="3401828" cy="1412776"/>
            <a:chOff x="119336" y="0"/>
            <a:chExt cx="3401828" cy="141277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0"/>
              <a:ext cx="1412776" cy="1412776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133972" y="249957"/>
              <a:ext cx="2387192" cy="75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>
                  <a:solidFill>
                    <a:schemeClr val="accent1">
                      <a:lumMod val="50000"/>
                    </a:schemeClr>
                  </a:solidFill>
                </a:rPr>
                <a:t>     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物理架构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48" name="hierarchical-structure_126396"/>
          <p:cNvSpPr>
            <a:spLocks noChangeAspect="1"/>
          </p:cNvSpPr>
          <p:nvPr/>
        </p:nvSpPr>
        <p:spPr bwMode="auto">
          <a:xfrm>
            <a:off x="9935662" y="4081183"/>
            <a:ext cx="529813" cy="479414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608039" h="550199">
                <a:moveTo>
                  <a:pt x="461128" y="431155"/>
                </a:moveTo>
                <a:lnTo>
                  <a:pt x="501529" y="431155"/>
                </a:lnTo>
                <a:lnTo>
                  <a:pt x="534583" y="431155"/>
                </a:lnTo>
                <a:lnTo>
                  <a:pt x="574984" y="431155"/>
                </a:lnTo>
                <a:cubicBezTo>
                  <a:pt x="593159" y="431155"/>
                  <a:pt x="608133" y="446024"/>
                  <a:pt x="608039" y="464280"/>
                </a:cubicBezTo>
                <a:lnTo>
                  <a:pt x="608039" y="517074"/>
                </a:lnTo>
                <a:cubicBezTo>
                  <a:pt x="608039" y="535236"/>
                  <a:pt x="593065" y="550199"/>
                  <a:pt x="574890" y="550199"/>
                </a:cubicBezTo>
                <a:lnTo>
                  <a:pt x="461128" y="550199"/>
                </a:lnTo>
                <a:cubicBezTo>
                  <a:pt x="442858" y="550199"/>
                  <a:pt x="427979" y="535236"/>
                  <a:pt x="427979" y="517074"/>
                </a:cubicBezTo>
                <a:lnTo>
                  <a:pt x="427979" y="464280"/>
                </a:lnTo>
                <a:cubicBezTo>
                  <a:pt x="427979" y="446024"/>
                  <a:pt x="442858" y="431155"/>
                  <a:pt x="461128" y="431155"/>
                </a:cubicBezTo>
                <a:close/>
                <a:moveTo>
                  <a:pt x="247103" y="431155"/>
                </a:moveTo>
                <a:lnTo>
                  <a:pt x="287504" y="431155"/>
                </a:lnTo>
                <a:lnTo>
                  <a:pt x="320558" y="431155"/>
                </a:lnTo>
                <a:lnTo>
                  <a:pt x="360959" y="431155"/>
                </a:lnTo>
                <a:cubicBezTo>
                  <a:pt x="379134" y="431155"/>
                  <a:pt x="394108" y="446024"/>
                  <a:pt x="394014" y="464280"/>
                </a:cubicBezTo>
                <a:lnTo>
                  <a:pt x="394014" y="517074"/>
                </a:lnTo>
                <a:cubicBezTo>
                  <a:pt x="394014" y="535236"/>
                  <a:pt x="379040" y="550199"/>
                  <a:pt x="360865" y="550199"/>
                </a:cubicBezTo>
                <a:lnTo>
                  <a:pt x="247103" y="550199"/>
                </a:lnTo>
                <a:cubicBezTo>
                  <a:pt x="228833" y="550199"/>
                  <a:pt x="213954" y="535236"/>
                  <a:pt x="213954" y="517074"/>
                </a:cubicBezTo>
                <a:lnTo>
                  <a:pt x="213954" y="464280"/>
                </a:lnTo>
                <a:cubicBezTo>
                  <a:pt x="213954" y="446024"/>
                  <a:pt x="228833" y="431155"/>
                  <a:pt x="247103" y="431155"/>
                </a:cubicBezTo>
                <a:close/>
                <a:moveTo>
                  <a:pt x="33162" y="431155"/>
                </a:moveTo>
                <a:lnTo>
                  <a:pt x="73578" y="431155"/>
                </a:lnTo>
                <a:lnTo>
                  <a:pt x="106646" y="431155"/>
                </a:lnTo>
                <a:lnTo>
                  <a:pt x="146968" y="431155"/>
                </a:lnTo>
                <a:cubicBezTo>
                  <a:pt x="165339" y="431155"/>
                  <a:pt x="180224" y="446024"/>
                  <a:pt x="180130" y="464280"/>
                </a:cubicBezTo>
                <a:lnTo>
                  <a:pt x="180130" y="517074"/>
                </a:lnTo>
                <a:cubicBezTo>
                  <a:pt x="180130" y="535236"/>
                  <a:pt x="165150" y="550199"/>
                  <a:pt x="146968" y="550199"/>
                </a:cubicBezTo>
                <a:lnTo>
                  <a:pt x="33162" y="550199"/>
                </a:lnTo>
                <a:cubicBezTo>
                  <a:pt x="14979" y="550199"/>
                  <a:pt x="0" y="535236"/>
                  <a:pt x="0" y="517074"/>
                </a:cubicBezTo>
                <a:lnTo>
                  <a:pt x="0" y="464280"/>
                </a:lnTo>
                <a:cubicBezTo>
                  <a:pt x="0" y="446024"/>
                  <a:pt x="14979" y="431155"/>
                  <a:pt x="33162" y="431155"/>
                </a:cubicBezTo>
                <a:close/>
                <a:moveTo>
                  <a:pt x="163140" y="99327"/>
                </a:moveTo>
                <a:cubicBezTo>
                  <a:pt x="163046" y="101208"/>
                  <a:pt x="162857" y="102713"/>
                  <a:pt x="162857" y="104218"/>
                </a:cubicBezTo>
                <a:lnTo>
                  <a:pt x="162857" y="157362"/>
                </a:lnTo>
                <a:lnTo>
                  <a:pt x="162857" y="217184"/>
                </a:lnTo>
                <a:cubicBezTo>
                  <a:pt x="162857" y="234021"/>
                  <a:pt x="173220" y="244273"/>
                  <a:pt x="190176" y="244273"/>
                </a:cubicBezTo>
                <a:lnTo>
                  <a:pt x="249053" y="244273"/>
                </a:lnTo>
                <a:cubicBezTo>
                  <a:pt x="305480" y="244273"/>
                  <a:pt x="361813" y="244273"/>
                  <a:pt x="418146" y="244367"/>
                </a:cubicBezTo>
                <a:cubicBezTo>
                  <a:pt x="434443" y="244367"/>
                  <a:pt x="444994" y="233833"/>
                  <a:pt x="444994" y="217466"/>
                </a:cubicBezTo>
                <a:lnTo>
                  <a:pt x="444994" y="140525"/>
                </a:lnTo>
                <a:lnTo>
                  <a:pt x="444994" y="104971"/>
                </a:lnTo>
                <a:lnTo>
                  <a:pt x="444994" y="99327"/>
                </a:lnTo>
                <a:lnTo>
                  <a:pt x="248958" y="99327"/>
                </a:lnTo>
                <a:close/>
                <a:moveTo>
                  <a:pt x="415226" y="33955"/>
                </a:moveTo>
                <a:cubicBezTo>
                  <a:pt x="406465" y="33955"/>
                  <a:pt x="399306" y="41104"/>
                  <a:pt x="399306" y="49852"/>
                </a:cubicBezTo>
                <a:cubicBezTo>
                  <a:pt x="399306" y="58693"/>
                  <a:pt x="406465" y="65842"/>
                  <a:pt x="415226" y="65842"/>
                </a:cubicBezTo>
                <a:cubicBezTo>
                  <a:pt x="423987" y="65842"/>
                  <a:pt x="431146" y="58693"/>
                  <a:pt x="431146" y="49852"/>
                </a:cubicBezTo>
                <a:cubicBezTo>
                  <a:pt x="431146" y="41104"/>
                  <a:pt x="423987" y="33955"/>
                  <a:pt x="415226" y="33955"/>
                </a:cubicBezTo>
                <a:close/>
                <a:moveTo>
                  <a:pt x="360306" y="33955"/>
                </a:moveTo>
                <a:cubicBezTo>
                  <a:pt x="351545" y="33955"/>
                  <a:pt x="344386" y="41104"/>
                  <a:pt x="344386" y="49852"/>
                </a:cubicBezTo>
                <a:cubicBezTo>
                  <a:pt x="344386" y="58693"/>
                  <a:pt x="351545" y="65842"/>
                  <a:pt x="360306" y="65842"/>
                </a:cubicBezTo>
                <a:cubicBezTo>
                  <a:pt x="369161" y="65842"/>
                  <a:pt x="376320" y="58693"/>
                  <a:pt x="376320" y="49852"/>
                </a:cubicBezTo>
                <a:cubicBezTo>
                  <a:pt x="376320" y="41104"/>
                  <a:pt x="369161" y="33955"/>
                  <a:pt x="360306" y="33955"/>
                </a:cubicBezTo>
                <a:close/>
                <a:moveTo>
                  <a:pt x="305480" y="33955"/>
                </a:moveTo>
                <a:cubicBezTo>
                  <a:pt x="296625" y="33955"/>
                  <a:pt x="289466" y="41104"/>
                  <a:pt x="289466" y="49852"/>
                </a:cubicBezTo>
                <a:cubicBezTo>
                  <a:pt x="289466" y="58693"/>
                  <a:pt x="296625" y="65842"/>
                  <a:pt x="305480" y="65842"/>
                </a:cubicBezTo>
                <a:cubicBezTo>
                  <a:pt x="314241" y="65842"/>
                  <a:pt x="321400" y="58693"/>
                  <a:pt x="321400" y="49852"/>
                </a:cubicBezTo>
                <a:cubicBezTo>
                  <a:pt x="321400" y="41104"/>
                  <a:pt x="314241" y="33955"/>
                  <a:pt x="305480" y="33955"/>
                </a:cubicBezTo>
                <a:close/>
                <a:moveTo>
                  <a:pt x="189611" y="0"/>
                </a:moveTo>
                <a:lnTo>
                  <a:pt x="248958" y="0"/>
                </a:lnTo>
                <a:lnTo>
                  <a:pt x="417770" y="0"/>
                </a:lnTo>
                <a:cubicBezTo>
                  <a:pt x="452813" y="0"/>
                  <a:pt x="477871" y="25396"/>
                  <a:pt x="477871" y="60386"/>
                </a:cubicBezTo>
                <a:lnTo>
                  <a:pt x="477871" y="157456"/>
                </a:lnTo>
                <a:lnTo>
                  <a:pt x="477871" y="217560"/>
                </a:lnTo>
                <a:cubicBezTo>
                  <a:pt x="477871" y="242016"/>
                  <a:pt x="466755" y="260169"/>
                  <a:pt x="444712" y="271457"/>
                </a:cubicBezTo>
                <a:cubicBezTo>
                  <a:pt x="436045" y="275877"/>
                  <a:pt x="426625" y="277288"/>
                  <a:pt x="417016" y="277288"/>
                </a:cubicBezTo>
                <a:lnTo>
                  <a:pt x="320552" y="277288"/>
                </a:lnTo>
                <a:lnTo>
                  <a:pt x="320552" y="340685"/>
                </a:lnTo>
                <a:lnTo>
                  <a:pt x="518095" y="340685"/>
                </a:lnTo>
                <a:cubicBezTo>
                  <a:pt x="527233" y="340685"/>
                  <a:pt x="534675" y="348021"/>
                  <a:pt x="534675" y="357145"/>
                </a:cubicBezTo>
                <a:lnTo>
                  <a:pt x="534675" y="402294"/>
                </a:lnTo>
                <a:lnTo>
                  <a:pt x="501610" y="402294"/>
                </a:lnTo>
                <a:lnTo>
                  <a:pt x="501610" y="373606"/>
                </a:lnTo>
                <a:lnTo>
                  <a:pt x="320647" y="373606"/>
                </a:lnTo>
                <a:lnTo>
                  <a:pt x="320647" y="402294"/>
                </a:lnTo>
                <a:lnTo>
                  <a:pt x="287582" y="402294"/>
                </a:lnTo>
                <a:lnTo>
                  <a:pt x="287582" y="373606"/>
                </a:lnTo>
                <a:lnTo>
                  <a:pt x="106618" y="373606"/>
                </a:lnTo>
                <a:lnTo>
                  <a:pt x="106524" y="373606"/>
                </a:lnTo>
                <a:lnTo>
                  <a:pt x="106524" y="402294"/>
                </a:lnTo>
                <a:lnTo>
                  <a:pt x="73459" y="402294"/>
                </a:lnTo>
                <a:lnTo>
                  <a:pt x="73459" y="357145"/>
                </a:lnTo>
                <a:cubicBezTo>
                  <a:pt x="73459" y="348115"/>
                  <a:pt x="80901" y="340685"/>
                  <a:pt x="90039" y="340685"/>
                </a:cubicBezTo>
                <a:lnTo>
                  <a:pt x="287393" y="340685"/>
                </a:lnTo>
                <a:lnTo>
                  <a:pt x="287393" y="277288"/>
                </a:lnTo>
                <a:lnTo>
                  <a:pt x="248770" y="277288"/>
                </a:lnTo>
                <a:cubicBezTo>
                  <a:pt x="228328" y="277382"/>
                  <a:pt x="207980" y="277382"/>
                  <a:pt x="187633" y="277288"/>
                </a:cubicBezTo>
                <a:cubicBezTo>
                  <a:pt x="161727" y="277100"/>
                  <a:pt x="139778" y="260734"/>
                  <a:pt x="132524" y="236090"/>
                </a:cubicBezTo>
                <a:cubicBezTo>
                  <a:pt x="130828" y="230352"/>
                  <a:pt x="129981" y="224239"/>
                  <a:pt x="129981" y="218219"/>
                </a:cubicBezTo>
                <a:lnTo>
                  <a:pt x="129981" y="157456"/>
                </a:lnTo>
                <a:lnTo>
                  <a:pt x="129981" y="58881"/>
                </a:lnTo>
                <a:cubicBezTo>
                  <a:pt x="130075" y="25208"/>
                  <a:pt x="155698" y="0"/>
                  <a:pt x="1896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472758-2FA3-4A5E-9DE0-28E0562B3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751" y="1412776"/>
            <a:ext cx="6414498" cy="460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d"/>
      </p:transition>
    </mc:Choice>
    <mc:Fallback xmlns=""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119336" y="0"/>
            <a:ext cx="3401828" cy="1412776"/>
            <a:chOff x="119336" y="0"/>
            <a:chExt cx="3401828" cy="141277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0"/>
              <a:ext cx="1412776" cy="1412776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133972" y="249957"/>
              <a:ext cx="2387192" cy="75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>
                  <a:solidFill>
                    <a:schemeClr val="accent1">
                      <a:lumMod val="50000"/>
                    </a:schemeClr>
                  </a:solidFill>
                </a:rPr>
                <a:t>     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逻辑架构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48" name="hierarchical-structure_126396"/>
          <p:cNvSpPr>
            <a:spLocks noChangeAspect="1"/>
          </p:cNvSpPr>
          <p:nvPr/>
        </p:nvSpPr>
        <p:spPr bwMode="auto">
          <a:xfrm>
            <a:off x="9935662" y="4081183"/>
            <a:ext cx="529813" cy="479414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608039" h="550199">
                <a:moveTo>
                  <a:pt x="461128" y="431155"/>
                </a:moveTo>
                <a:lnTo>
                  <a:pt x="501529" y="431155"/>
                </a:lnTo>
                <a:lnTo>
                  <a:pt x="534583" y="431155"/>
                </a:lnTo>
                <a:lnTo>
                  <a:pt x="574984" y="431155"/>
                </a:lnTo>
                <a:cubicBezTo>
                  <a:pt x="593159" y="431155"/>
                  <a:pt x="608133" y="446024"/>
                  <a:pt x="608039" y="464280"/>
                </a:cubicBezTo>
                <a:lnTo>
                  <a:pt x="608039" y="517074"/>
                </a:lnTo>
                <a:cubicBezTo>
                  <a:pt x="608039" y="535236"/>
                  <a:pt x="593065" y="550199"/>
                  <a:pt x="574890" y="550199"/>
                </a:cubicBezTo>
                <a:lnTo>
                  <a:pt x="461128" y="550199"/>
                </a:lnTo>
                <a:cubicBezTo>
                  <a:pt x="442858" y="550199"/>
                  <a:pt x="427979" y="535236"/>
                  <a:pt x="427979" y="517074"/>
                </a:cubicBezTo>
                <a:lnTo>
                  <a:pt x="427979" y="464280"/>
                </a:lnTo>
                <a:cubicBezTo>
                  <a:pt x="427979" y="446024"/>
                  <a:pt x="442858" y="431155"/>
                  <a:pt x="461128" y="431155"/>
                </a:cubicBezTo>
                <a:close/>
                <a:moveTo>
                  <a:pt x="247103" y="431155"/>
                </a:moveTo>
                <a:lnTo>
                  <a:pt x="287504" y="431155"/>
                </a:lnTo>
                <a:lnTo>
                  <a:pt x="320558" y="431155"/>
                </a:lnTo>
                <a:lnTo>
                  <a:pt x="360959" y="431155"/>
                </a:lnTo>
                <a:cubicBezTo>
                  <a:pt x="379134" y="431155"/>
                  <a:pt x="394108" y="446024"/>
                  <a:pt x="394014" y="464280"/>
                </a:cubicBezTo>
                <a:lnTo>
                  <a:pt x="394014" y="517074"/>
                </a:lnTo>
                <a:cubicBezTo>
                  <a:pt x="394014" y="535236"/>
                  <a:pt x="379040" y="550199"/>
                  <a:pt x="360865" y="550199"/>
                </a:cubicBezTo>
                <a:lnTo>
                  <a:pt x="247103" y="550199"/>
                </a:lnTo>
                <a:cubicBezTo>
                  <a:pt x="228833" y="550199"/>
                  <a:pt x="213954" y="535236"/>
                  <a:pt x="213954" y="517074"/>
                </a:cubicBezTo>
                <a:lnTo>
                  <a:pt x="213954" y="464280"/>
                </a:lnTo>
                <a:cubicBezTo>
                  <a:pt x="213954" y="446024"/>
                  <a:pt x="228833" y="431155"/>
                  <a:pt x="247103" y="431155"/>
                </a:cubicBezTo>
                <a:close/>
                <a:moveTo>
                  <a:pt x="33162" y="431155"/>
                </a:moveTo>
                <a:lnTo>
                  <a:pt x="73578" y="431155"/>
                </a:lnTo>
                <a:lnTo>
                  <a:pt x="106646" y="431155"/>
                </a:lnTo>
                <a:lnTo>
                  <a:pt x="146968" y="431155"/>
                </a:lnTo>
                <a:cubicBezTo>
                  <a:pt x="165339" y="431155"/>
                  <a:pt x="180224" y="446024"/>
                  <a:pt x="180130" y="464280"/>
                </a:cubicBezTo>
                <a:lnTo>
                  <a:pt x="180130" y="517074"/>
                </a:lnTo>
                <a:cubicBezTo>
                  <a:pt x="180130" y="535236"/>
                  <a:pt x="165150" y="550199"/>
                  <a:pt x="146968" y="550199"/>
                </a:cubicBezTo>
                <a:lnTo>
                  <a:pt x="33162" y="550199"/>
                </a:lnTo>
                <a:cubicBezTo>
                  <a:pt x="14979" y="550199"/>
                  <a:pt x="0" y="535236"/>
                  <a:pt x="0" y="517074"/>
                </a:cubicBezTo>
                <a:lnTo>
                  <a:pt x="0" y="464280"/>
                </a:lnTo>
                <a:cubicBezTo>
                  <a:pt x="0" y="446024"/>
                  <a:pt x="14979" y="431155"/>
                  <a:pt x="33162" y="431155"/>
                </a:cubicBezTo>
                <a:close/>
                <a:moveTo>
                  <a:pt x="163140" y="99327"/>
                </a:moveTo>
                <a:cubicBezTo>
                  <a:pt x="163046" y="101208"/>
                  <a:pt x="162857" y="102713"/>
                  <a:pt x="162857" y="104218"/>
                </a:cubicBezTo>
                <a:lnTo>
                  <a:pt x="162857" y="157362"/>
                </a:lnTo>
                <a:lnTo>
                  <a:pt x="162857" y="217184"/>
                </a:lnTo>
                <a:cubicBezTo>
                  <a:pt x="162857" y="234021"/>
                  <a:pt x="173220" y="244273"/>
                  <a:pt x="190176" y="244273"/>
                </a:cubicBezTo>
                <a:lnTo>
                  <a:pt x="249053" y="244273"/>
                </a:lnTo>
                <a:cubicBezTo>
                  <a:pt x="305480" y="244273"/>
                  <a:pt x="361813" y="244273"/>
                  <a:pt x="418146" y="244367"/>
                </a:cubicBezTo>
                <a:cubicBezTo>
                  <a:pt x="434443" y="244367"/>
                  <a:pt x="444994" y="233833"/>
                  <a:pt x="444994" y="217466"/>
                </a:cubicBezTo>
                <a:lnTo>
                  <a:pt x="444994" y="140525"/>
                </a:lnTo>
                <a:lnTo>
                  <a:pt x="444994" y="104971"/>
                </a:lnTo>
                <a:lnTo>
                  <a:pt x="444994" y="99327"/>
                </a:lnTo>
                <a:lnTo>
                  <a:pt x="248958" y="99327"/>
                </a:lnTo>
                <a:close/>
                <a:moveTo>
                  <a:pt x="415226" y="33955"/>
                </a:moveTo>
                <a:cubicBezTo>
                  <a:pt x="406465" y="33955"/>
                  <a:pt x="399306" y="41104"/>
                  <a:pt x="399306" y="49852"/>
                </a:cubicBezTo>
                <a:cubicBezTo>
                  <a:pt x="399306" y="58693"/>
                  <a:pt x="406465" y="65842"/>
                  <a:pt x="415226" y="65842"/>
                </a:cubicBezTo>
                <a:cubicBezTo>
                  <a:pt x="423987" y="65842"/>
                  <a:pt x="431146" y="58693"/>
                  <a:pt x="431146" y="49852"/>
                </a:cubicBezTo>
                <a:cubicBezTo>
                  <a:pt x="431146" y="41104"/>
                  <a:pt x="423987" y="33955"/>
                  <a:pt x="415226" y="33955"/>
                </a:cubicBezTo>
                <a:close/>
                <a:moveTo>
                  <a:pt x="360306" y="33955"/>
                </a:moveTo>
                <a:cubicBezTo>
                  <a:pt x="351545" y="33955"/>
                  <a:pt x="344386" y="41104"/>
                  <a:pt x="344386" y="49852"/>
                </a:cubicBezTo>
                <a:cubicBezTo>
                  <a:pt x="344386" y="58693"/>
                  <a:pt x="351545" y="65842"/>
                  <a:pt x="360306" y="65842"/>
                </a:cubicBezTo>
                <a:cubicBezTo>
                  <a:pt x="369161" y="65842"/>
                  <a:pt x="376320" y="58693"/>
                  <a:pt x="376320" y="49852"/>
                </a:cubicBezTo>
                <a:cubicBezTo>
                  <a:pt x="376320" y="41104"/>
                  <a:pt x="369161" y="33955"/>
                  <a:pt x="360306" y="33955"/>
                </a:cubicBezTo>
                <a:close/>
                <a:moveTo>
                  <a:pt x="305480" y="33955"/>
                </a:moveTo>
                <a:cubicBezTo>
                  <a:pt x="296625" y="33955"/>
                  <a:pt x="289466" y="41104"/>
                  <a:pt x="289466" y="49852"/>
                </a:cubicBezTo>
                <a:cubicBezTo>
                  <a:pt x="289466" y="58693"/>
                  <a:pt x="296625" y="65842"/>
                  <a:pt x="305480" y="65842"/>
                </a:cubicBezTo>
                <a:cubicBezTo>
                  <a:pt x="314241" y="65842"/>
                  <a:pt x="321400" y="58693"/>
                  <a:pt x="321400" y="49852"/>
                </a:cubicBezTo>
                <a:cubicBezTo>
                  <a:pt x="321400" y="41104"/>
                  <a:pt x="314241" y="33955"/>
                  <a:pt x="305480" y="33955"/>
                </a:cubicBezTo>
                <a:close/>
                <a:moveTo>
                  <a:pt x="189611" y="0"/>
                </a:moveTo>
                <a:lnTo>
                  <a:pt x="248958" y="0"/>
                </a:lnTo>
                <a:lnTo>
                  <a:pt x="417770" y="0"/>
                </a:lnTo>
                <a:cubicBezTo>
                  <a:pt x="452813" y="0"/>
                  <a:pt x="477871" y="25396"/>
                  <a:pt x="477871" y="60386"/>
                </a:cubicBezTo>
                <a:lnTo>
                  <a:pt x="477871" y="157456"/>
                </a:lnTo>
                <a:lnTo>
                  <a:pt x="477871" y="217560"/>
                </a:lnTo>
                <a:cubicBezTo>
                  <a:pt x="477871" y="242016"/>
                  <a:pt x="466755" y="260169"/>
                  <a:pt x="444712" y="271457"/>
                </a:cubicBezTo>
                <a:cubicBezTo>
                  <a:pt x="436045" y="275877"/>
                  <a:pt x="426625" y="277288"/>
                  <a:pt x="417016" y="277288"/>
                </a:cubicBezTo>
                <a:lnTo>
                  <a:pt x="320552" y="277288"/>
                </a:lnTo>
                <a:lnTo>
                  <a:pt x="320552" y="340685"/>
                </a:lnTo>
                <a:lnTo>
                  <a:pt x="518095" y="340685"/>
                </a:lnTo>
                <a:cubicBezTo>
                  <a:pt x="527233" y="340685"/>
                  <a:pt x="534675" y="348021"/>
                  <a:pt x="534675" y="357145"/>
                </a:cubicBezTo>
                <a:lnTo>
                  <a:pt x="534675" y="402294"/>
                </a:lnTo>
                <a:lnTo>
                  <a:pt x="501610" y="402294"/>
                </a:lnTo>
                <a:lnTo>
                  <a:pt x="501610" y="373606"/>
                </a:lnTo>
                <a:lnTo>
                  <a:pt x="320647" y="373606"/>
                </a:lnTo>
                <a:lnTo>
                  <a:pt x="320647" y="402294"/>
                </a:lnTo>
                <a:lnTo>
                  <a:pt x="287582" y="402294"/>
                </a:lnTo>
                <a:lnTo>
                  <a:pt x="287582" y="373606"/>
                </a:lnTo>
                <a:lnTo>
                  <a:pt x="106618" y="373606"/>
                </a:lnTo>
                <a:lnTo>
                  <a:pt x="106524" y="373606"/>
                </a:lnTo>
                <a:lnTo>
                  <a:pt x="106524" y="402294"/>
                </a:lnTo>
                <a:lnTo>
                  <a:pt x="73459" y="402294"/>
                </a:lnTo>
                <a:lnTo>
                  <a:pt x="73459" y="357145"/>
                </a:lnTo>
                <a:cubicBezTo>
                  <a:pt x="73459" y="348115"/>
                  <a:pt x="80901" y="340685"/>
                  <a:pt x="90039" y="340685"/>
                </a:cubicBezTo>
                <a:lnTo>
                  <a:pt x="287393" y="340685"/>
                </a:lnTo>
                <a:lnTo>
                  <a:pt x="287393" y="277288"/>
                </a:lnTo>
                <a:lnTo>
                  <a:pt x="248770" y="277288"/>
                </a:lnTo>
                <a:cubicBezTo>
                  <a:pt x="228328" y="277382"/>
                  <a:pt x="207980" y="277382"/>
                  <a:pt x="187633" y="277288"/>
                </a:cubicBezTo>
                <a:cubicBezTo>
                  <a:pt x="161727" y="277100"/>
                  <a:pt x="139778" y="260734"/>
                  <a:pt x="132524" y="236090"/>
                </a:cubicBezTo>
                <a:cubicBezTo>
                  <a:pt x="130828" y="230352"/>
                  <a:pt x="129981" y="224239"/>
                  <a:pt x="129981" y="218219"/>
                </a:cubicBezTo>
                <a:lnTo>
                  <a:pt x="129981" y="157456"/>
                </a:lnTo>
                <a:lnTo>
                  <a:pt x="129981" y="58881"/>
                </a:lnTo>
                <a:cubicBezTo>
                  <a:pt x="130075" y="25208"/>
                  <a:pt x="155698" y="0"/>
                  <a:pt x="1896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D14374E-5212-4AF5-B1BA-8C16E1744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1412776"/>
            <a:ext cx="6366665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Drawing 18" descr="图片">
            <a:extLst>
              <a:ext uri="{FF2B5EF4-FFF2-40B4-BE49-F238E27FC236}">
                <a16:creationId xmlns:a16="http://schemas.microsoft.com/office/drawing/2014/main" id="{278556D5-2BE4-4BED-A44B-9647E0A6088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744072" y="2420888"/>
            <a:ext cx="5040560" cy="244827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91AA9FF-9704-4C02-8593-2405BCAFEBDE}"/>
              </a:ext>
            </a:extLst>
          </p:cNvPr>
          <p:cNvSpPr txBox="1"/>
          <p:nvPr/>
        </p:nvSpPr>
        <p:spPr>
          <a:xfrm>
            <a:off x="8760408" y="512583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后端架构</a:t>
            </a:r>
          </a:p>
        </p:txBody>
      </p:sp>
    </p:spTree>
    <p:extLst>
      <p:ext uri="{BB962C8B-B14F-4D97-AF65-F5344CB8AC3E}">
        <p14:creationId xmlns:p14="http://schemas.microsoft.com/office/powerpoint/2010/main" val="147285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d"/>
      </p:transition>
    </mc:Choice>
    <mc:Fallback xmlns=""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8665" y="5480"/>
            <a:ext cx="3401828" cy="1412776"/>
            <a:chOff x="119336" y="-20493"/>
            <a:chExt cx="3401828" cy="141277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-20493"/>
              <a:ext cx="1412776" cy="141277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133972" y="249957"/>
              <a:ext cx="2387192" cy="75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>
                  <a:solidFill>
                    <a:schemeClr val="accent1">
                      <a:lumMod val="50000"/>
                    </a:schemeClr>
                  </a:solidFill>
                </a:rPr>
                <a:t>     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数据字典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2" name="文本框 1"/>
          <p:cNvSpPr txBox="1"/>
          <p:nvPr userDrawn="1"/>
        </p:nvSpPr>
        <p:spPr>
          <a:xfrm>
            <a:off x="1630509" y="1302293"/>
            <a:ext cx="1412776" cy="386413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dirty="0"/>
              <a:t>表</a:t>
            </a:r>
            <a:r>
              <a:rPr lang="en-US" altLang="zh-CN" dirty="0"/>
              <a:t>1 </a:t>
            </a:r>
            <a:r>
              <a:rPr lang="zh-CN" altLang="en-US" dirty="0"/>
              <a:t>用户表</a:t>
            </a:r>
            <a:endParaRPr lang="en-US" altLang="zh-CN" dirty="0"/>
          </a:p>
          <a:p>
            <a:endParaRPr lang="zh-CN" altLang="en-US" dirty="0">
              <a:effectLst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EE542DD-7E06-4294-A120-8DC696816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22803"/>
              </p:ext>
            </p:extLst>
          </p:nvPr>
        </p:nvGraphicFramePr>
        <p:xfrm>
          <a:off x="695400" y="1773526"/>
          <a:ext cx="3505200" cy="3600450"/>
        </p:xfrm>
        <a:graphic>
          <a:graphicData uri="http://schemas.openxmlformats.org/drawingml/2006/table">
            <a:tbl>
              <a:tblPr/>
              <a:tblGrid>
                <a:gridCol w="1168400">
                  <a:extLst>
                    <a:ext uri="{9D8B030D-6E8A-4147-A177-3AD203B41FA5}">
                      <a16:colId xmlns:a16="http://schemas.microsoft.com/office/drawing/2014/main" val="377233247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2359003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400063250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l" fontAlgn="base"/>
                      <a:endParaRPr lang="zh-CN" alt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zh-CN" altLang="en-US" sz="105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属性名</a:t>
                      </a:r>
                      <a:endParaRPr lang="zh-CN" alt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zh-CN" alt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zh-CN" altLang="en-US" sz="105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属性类型</a:t>
                      </a:r>
                      <a:endParaRPr lang="zh-CN" alt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zh-CN" alt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zh-CN" altLang="en-US" sz="105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属性含义</a:t>
                      </a:r>
                      <a:endParaRPr lang="zh-CN" alt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04507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userId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uint8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zh-CN" alt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zh-CN" altLang="en-US" sz="105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</a:t>
                      </a:r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5015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credit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uint8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zh-CN" alt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zh-CN" altLang="en-US" sz="105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用户持有的共享积分</a:t>
                      </a:r>
                      <a:endParaRPr lang="zh-CN" alt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6666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userName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zh-CN" alt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zh-CN" altLang="en-US" sz="105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用户名</a:t>
                      </a:r>
                      <a:endParaRPr lang="zh-CN" alt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55525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pwd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zh-CN" alt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zh-CN" altLang="en-US" sz="105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用户密码</a:t>
                      </a:r>
                      <a:endParaRPr lang="zh-CN" alt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21538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userDescription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zh-CN" alt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zh-CN" altLang="en-US" sz="105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用户描述</a:t>
                      </a:r>
                      <a:endParaRPr lang="zh-CN" alt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81080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userAddress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zh-CN" alt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zh-CN" altLang="en-US" sz="105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用户的以太坊地址</a:t>
                      </a:r>
                      <a:endParaRPr lang="zh-CN" alt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98602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accessible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uint8[]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zh-CN" alt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zh-CN" altLang="en-US" sz="105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可访问的共享数据列表</a:t>
                      </a:r>
                      <a:endParaRPr lang="zh-CN" alt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82993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msgList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uint8[]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zh-CN" altLang="en-US" sz="1050" b="0" i="0" spc="0" dirty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zh-CN" altLang="en-US" sz="1050" b="0" i="0" spc="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用户的消息列表</a:t>
                      </a:r>
                      <a:endParaRPr lang="zh-CN" altLang="en-US" dirty="0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560418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46AD303A-4E53-4A00-BA8D-D8063B4C38B3}"/>
              </a:ext>
            </a:extLst>
          </p:cNvPr>
          <p:cNvSpPr txBox="1"/>
          <p:nvPr/>
        </p:nvSpPr>
        <p:spPr>
          <a:xfrm>
            <a:off x="5447928" y="123359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表</a:t>
            </a:r>
            <a:r>
              <a:rPr lang="en-US" altLang="zh-CN" dirty="0"/>
              <a:t>2 </a:t>
            </a:r>
            <a:r>
              <a:rPr lang="zh-CN" altLang="en-US" dirty="0"/>
              <a:t>共享数据表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E6DDF9F8-FA1A-4F6C-B30D-38F13FF6E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487070"/>
              </p:ext>
            </p:extLst>
          </p:nvPr>
        </p:nvGraphicFramePr>
        <p:xfrm>
          <a:off x="4703440" y="1773526"/>
          <a:ext cx="3505200" cy="3964940"/>
        </p:xfrm>
        <a:graphic>
          <a:graphicData uri="http://schemas.openxmlformats.org/drawingml/2006/table">
            <a:tbl>
              <a:tblPr/>
              <a:tblGrid>
                <a:gridCol w="1168400">
                  <a:extLst>
                    <a:ext uri="{9D8B030D-6E8A-4147-A177-3AD203B41FA5}">
                      <a16:colId xmlns:a16="http://schemas.microsoft.com/office/drawing/2014/main" val="93273493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247835778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25568470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l" fontAlgn="base"/>
                      <a:endParaRPr lang="zh-CN" alt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zh-CN" altLang="en-US" sz="105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属性名</a:t>
                      </a:r>
                      <a:endParaRPr lang="zh-CN" alt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zh-CN" alt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zh-CN" altLang="en-US" sz="105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属性类型</a:t>
                      </a:r>
                      <a:endParaRPr lang="zh-CN" alt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zh-CN" alt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zh-CN" altLang="en-US" sz="105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属性含义</a:t>
                      </a:r>
                      <a:endParaRPr lang="zh-CN" alt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84961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dataId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uint8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zh-CN" alt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zh-CN" altLang="en-US" sz="105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共享数据</a:t>
                      </a:r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42688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dataCredit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uint8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zh-CN" alt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zh-CN" altLang="en-US" sz="105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共享数据所需积分</a:t>
                      </a:r>
                      <a:endParaRPr lang="zh-CN" alt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97774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downloadTimes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 dirty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uint8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zh-CN" alt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zh-CN" altLang="en-US" sz="105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共享数据被下载次数</a:t>
                      </a:r>
                      <a:endParaRPr lang="zh-CN" alt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17087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notAllowed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uint8[]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zh-CN" alt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zh-CN" altLang="en-US" sz="105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不允许访问本数据的用户列表</a:t>
                      </a:r>
                      <a:endParaRPr lang="zh-CN" alt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22028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dataName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zh-CN" alt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zh-CN" altLang="en-US" sz="105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共享数据名</a:t>
                      </a:r>
                      <a:endParaRPr lang="zh-CN" alt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2105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dataDescription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zh-CN" alt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zh-CN" altLang="en-US" sz="105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共享数据描述</a:t>
                      </a:r>
                      <a:endParaRPr lang="zh-CN" alt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0155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dataAddress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zh-CN" alt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zh-CN" altLang="en-US" sz="105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数据共享地址</a:t>
                      </a:r>
                      <a:endParaRPr lang="zh-CN" alt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9503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dataType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zh-CN" alt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zh-CN" altLang="en-US" sz="105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共享数据类型</a:t>
                      </a:r>
                      <a:endParaRPr lang="zh-CN" alt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7830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userName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zh-CN" altLang="en-US" sz="1050" b="0" i="0" spc="0" dirty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zh-CN" altLang="en-US" sz="1050" b="0" i="0" spc="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数据拥有者名字</a:t>
                      </a:r>
                      <a:endParaRPr lang="zh-CN" altLang="en-US" dirty="0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51439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7526C2FD-3484-4047-9A32-DD9A3A74BB0E}"/>
              </a:ext>
            </a:extLst>
          </p:cNvPr>
          <p:cNvSpPr txBox="1"/>
          <p:nvPr/>
        </p:nvSpPr>
        <p:spPr>
          <a:xfrm>
            <a:off x="9552384" y="123359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表</a:t>
            </a:r>
            <a:r>
              <a:rPr lang="en-US" altLang="zh-CN" dirty="0"/>
              <a:t>3 </a:t>
            </a:r>
            <a:r>
              <a:rPr lang="zh-CN" altLang="en-US" dirty="0"/>
              <a:t>消息表</a:t>
            </a: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94E233B6-2DE7-472E-B87A-C2F547732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838103"/>
              </p:ext>
            </p:extLst>
          </p:nvPr>
        </p:nvGraphicFramePr>
        <p:xfrm>
          <a:off x="8568272" y="1844824"/>
          <a:ext cx="3505200" cy="2667000"/>
        </p:xfrm>
        <a:graphic>
          <a:graphicData uri="http://schemas.openxmlformats.org/drawingml/2006/table">
            <a:tbl>
              <a:tblPr/>
              <a:tblGrid>
                <a:gridCol w="1168400">
                  <a:extLst>
                    <a:ext uri="{9D8B030D-6E8A-4147-A177-3AD203B41FA5}">
                      <a16:colId xmlns:a16="http://schemas.microsoft.com/office/drawing/2014/main" val="3152847698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88297779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593455367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l" fontAlgn="base"/>
                      <a:endParaRPr lang="zh-CN" alt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zh-CN" altLang="en-US" sz="105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属性名</a:t>
                      </a:r>
                      <a:endParaRPr lang="zh-CN" alt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zh-CN" alt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zh-CN" altLang="en-US" sz="105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属性类型</a:t>
                      </a:r>
                      <a:endParaRPr lang="zh-CN" alt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zh-CN" alt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zh-CN" altLang="en-US" sz="105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属性含义</a:t>
                      </a:r>
                      <a:endParaRPr lang="zh-CN" alt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34296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reqId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uint8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zh-CN" alt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zh-CN" altLang="en-US" sz="105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消息发送方</a:t>
                      </a:r>
                      <a:endParaRPr lang="zh-CN" alt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1778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uint8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zh-CN" alt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zh-CN" altLang="en-US" sz="105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消息接收方</a:t>
                      </a:r>
                      <a:endParaRPr lang="zh-CN" alt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3314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dataId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zh-CN" alt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zh-CN" altLang="en-US" sz="105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涉及的共享数据</a:t>
                      </a:r>
                      <a:r>
                        <a:rPr lang="en-US" altLang="zh-CN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zh-CN" alt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46879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uint8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zh-CN" alt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altLang="zh-CN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r>
                        <a:rPr lang="zh-CN" altLang="en-US" sz="105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为免费申请中，</a:t>
                      </a:r>
                      <a:r>
                        <a:rPr lang="en-US" altLang="zh-CN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zh-CN" altLang="en-US" sz="105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为免费申请批准，</a:t>
                      </a:r>
                      <a:r>
                        <a:rPr lang="en-US" altLang="zh-CN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zh-CN" altLang="en-US" sz="1050" b="0" i="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为免费申请拒绝</a:t>
                      </a:r>
                      <a:endParaRPr lang="zh-CN" alt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85532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US" sz="1050" b="0" i="0" spc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en-US" sz="1050" b="0" i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zh-CN" altLang="en-US" sz="1050" b="0" i="0" spc="0" dirty="0">
                        <a:solidFill>
                          <a:srgbClr val="000000"/>
                        </a:solidFill>
                        <a:effectLst/>
                        <a:latin typeface="-apple-system"/>
                      </a:endParaRPr>
                    </a:p>
                    <a:p>
                      <a:pPr algn="just"/>
                      <a:r>
                        <a:rPr lang="zh-CN" altLang="en-US" sz="1050" b="0" i="0" spc="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消息内容（申请原因）</a:t>
                      </a:r>
                      <a:endParaRPr lang="zh-CN" altLang="en-US" dirty="0">
                        <a:effectLst/>
                      </a:endParaRPr>
                    </a:p>
                  </a:txBody>
                  <a:tcPr marL="25400" marR="25400" marT="25400" marB="190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58555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8665" y="5480"/>
            <a:ext cx="5248487" cy="1412776"/>
            <a:chOff x="119336" y="-20493"/>
            <a:chExt cx="5248487" cy="141277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-20493"/>
              <a:ext cx="1412776" cy="141277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133972" y="249957"/>
              <a:ext cx="4233851" cy="75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>
                  <a:solidFill>
                    <a:schemeClr val="accent1">
                      <a:lumMod val="50000"/>
                    </a:schemeClr>
                  </a:solidFill>
                </a:rPr>
                <a:t>     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智能合约</a:t>
              </a:r>
              <a:r>
                <a:rPr lang="en-US" altLang="zh-CN" sz="3200" b="1" dirty="0">
                  <a:solidFill>
                    <a:schemeClr val="accent1">
                      <a:lumMod val="50000"/>
                    </a:schemeClr>
                  </a:solidFill>
                </a:rPr>
                <a:t>-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用户模块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C2D9C47-8571-49C1-81F8-C7CF55A35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63" y="1569110"/>
            <a:ext cx="4078030" cy="20331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60DE85B-7637-4C2E-978B-D29627944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928" y="1774767"/>
            <a:ext cx="3854263" cy="53567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345EFE1-399F-4659-A7BA-82483B5D4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7928" y="2588584"/>
            <a:ext cx="4438095" cy="1047619"/>
          </a:xfrm>
          <a:prstGeom prst="rect">
            <a:avLst/>
          </a:prstGeom>
        </p:spPr>
      </p:pic>
      <p:pic>
        <p:nvPicPr>
          <p:cNvPr id="18" name="内容占位符 16">
            <a:extLst>
              <a:ext uri="{FF2B5EF4-FFF2-40B4-BE49-F238E27FC236}">
                <a16:creationId xmlns:a16="http://schemas.microsoft.com/office/drawing/2014/main" id="{E32A0ECD-9AD4-418B-B30C-FC31E5B92D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480" b="6676"/>
          <a:stretch/>
        </p:blipFill>
        <p:spPr>
          <a:xfrm>
            <a:off x="835053" y="3888746"/>
            <a:ext cx="8184116" cy="53567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1062C23-B697-4890-B68F-CF17A5EE95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340" b="9816"/>
          <a:stretch/>
        </p:blipFill>
        <p:spPr>
          <a:xfrm>
            <a:off x="835053" y="4710885"/>
            <a:ext cx="8184116" cy="53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4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8665" y="5480"/>
            <a:ext cx="6479594" cy="1412776"/>
            <a:chOff x="119336" y="-20493"/>
            <a:chExt cx="6479594" cy="141277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-20493"/>
              <a:ext cx="1412776" cy="141277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133972" y="249957"/>
              <a:ext cx="5464958" cy="75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>
                  <a:solidFill>
                    <a:schemeClr val="accent1">
                      <a:lumMod val="50000"/>
                    </a:schemeClr>
                  </a:solidFill>
                </a:rPr>
                <a:t>     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智能合约</a:t>
              </a:r>
              <a:r>
                <a:rPr lang="en-US" altLang="zh-CN" sz="3200" b="1" dirty="0">
                  <a:solidFill>
                    <a:schemeClr val="accent1">
                      <a:lumMod val="50000"/>
                    </a:schemeClr>
                  </a:solidFill>
                </a:rPr>
                <a:t>-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用户模块（续）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31D2C3FC-98F1-4D9C-97B5-0944E3E0C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39" y="1302293"/>
            <a:ext cx="11082922" cy="543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1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8665" y="5480"/>
            <a:ext cx="5248487" cy="1412776"/>
            <a:chOff x="119336" y="-20493"/>
            <a:chExt cx="5248487" cy="141277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-20493"/>
              <a:ext cx="1412776" cy="141277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133972" y="249957"/>
              <a:ext cx="4233851" cy="75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>
                  <a:solidFill>
                    <a:schemeClr val="accent1">
                      <a:lumMod val="50000"/>
                    </a:schemeClr>
                  </a:solidFill>
                </a:rPr>
                <a:t>     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智能合约</a:t>
              </a:r>
              <a:r>
                <a:rPr lang="en-US" altLang="zh-CN" sz="3200" b="1" dirty="0">
                  <a:solidFill>
                    <a:schemeClr val="accent1">
                      <a:lumMod val="50000"/>
                    </a:schemeClr>
                  </a:solidFill>
                </a:rPr>
                <a:t>-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数据模块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9CD6980B-F711-4A97-AC5C-31323E64F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65" y="1496250"/>
            <a:ext cx="7038162" cy="1874147"/>
          </a:xfrm>
          <a:prstGeom prst="rect">
            <a:avLst/>
          </a:prstGeom>
        </p:spPr>
      </p:pic>
      <p:pic>
        <p:nvPicPr>
          <p:cNvPr id="8" name="内容占位符 6">
            <a:extLst>
              <a:ext uri="{FF2B5EF4-FFF2-40B4-BE49-F238E27FC236}">
                <a16:creationId xmlns:a16="http://schemas.microsoft.com/office/drawing/2014/main" id="{05BF8F69-D3BC-4ADA-A4D2-F723E4CFD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64833"/>
            <a:ext cx="6698036" cy="24781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F8177D-BC1F-4893-BC15-3EAD6A102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128" y="3718267"/>
            <a:ext cx="5257805" cy="3899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0082211-EDAA-4FC7-A769-86A4CEC9F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800" y="4803911"/>
            <a:ext cx="4200000" cy="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4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8665" y="5480"/>
            <a:ext cx="6479594" cy="1412776"/>
            <a:chOff x="119336" y="-20493"/>
            <a:chExt cx="6479594" cy="141277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-20493"/>
              <a:ext cx="1412776" cy="141277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133972" y="249957"/>
              <a:ext cx="5464958" cy="75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>
                  <a:solidFill>
                    <a:schemeClr val="accent1">
                      <a:lumMod val="50000"/>
                    </a:schemeClr>
                  </a:solidFill>
                </a:rPr>
                <a:t>     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智能合约</a:t>
              </a:r>
              <a:r>
                <a:rPr lang="en-US" altLang="zh-CN" sz="3200" b="1" dirty="0">
                  <a:solidFill>
                    <a:schemeClr val="accent1">
                      <a:lumMod val="50000"/>
                    </a:schemeClr>
                  </a:solidFill>
                </a:rPr>
                <a:t>-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数据模块（续）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4471AB0C-F1E3-48AF-BEC6-E4534B636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418256"/>
            <a:ext cx="10560496" cy="513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5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8665" y="5480"/>
            <a:ext cx="5248487" cy="1412776"/>
            <a:chOff x="119336" y="-20493"/>
            <a:chExt cx="5248487" cy="141277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-20493"/>
              <a:ext cx="1412776" cy="141277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133972" y="249957"/>
              <a:ext cx="4233851" cy="75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>
                  <a:solidFill>
                    <a:schemeClr val="accent1">
                      <a:lumMod val="50000"/>
                    </a:schemeClr>
                  </a:solidFill>
                </a:rPr>
                <a:t>     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智能合约</a:t>
              </a:r>
              <a:r>
                <a:rPr lang="en-US" altLang="zh-CN" sz="3200" b="1" dirty="0">
                  <a:solidFill>
                    <a:schemeClr val="accent1">
                      <a:lumMod val="50000"/>
                    </a:schemeClr>
                  </a:solidFill>
                </a:rPr>
                <a:t>-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请求模块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AA4EAE4-C879-4D57-A361-1A61F3C33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80" y="1653062"/>
            <a:ext cx="7392723" cy="17307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022516-4DA6-4451-A490-2949FD0DF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80" y="4005064"/>
            <a:ext cx="6940303" cy="119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8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8665" y="5480"/>
            <a:ext cx="6479594" cy="1412776"/>
            <a:chOff x="119336" y="-20493"/>
            <a:chExt cx="6479594" cy="141277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-20493"/>
              <a:ext cx="1412776" cy="141277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133972" y="249957"/>
              <a:ext cx="5464958" cy="75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>
                  <a:solidFill>
                    <a:schemeClr val="accent1">
                      <a:lumMod val="50000"/>
                    </a:schemeClr>
                  </a:solidFill>
                </a:rPr>
                <a:t>     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智能合约</a:t>
              </a:r>
              <a:r>
                <a:rPr lang="en-US" altLang="zh-CN" sz="3200" b="1" dirty="0">
                  <a:solidFill>
                    <a:schemeClr val="accent1">
                      <a:lumMod val="50000"/>
                    </a:schemeClr>
                  </a:solidFill>
                </a:rPr>
                <a:t>-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请求模块（续）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B7DB5C13-3917-40F9-A917-24553ADB7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0" y="1408239"/>
            <a:ext cx="5951984" cy="48133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99CAA7-93AB-41BC-8FBA-06DE656CD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319" y="1383087"/>
            <a:ext cx="6085801" cy="504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8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379" y="-11829"/>
            <a:ext cx="1838294" cy="1838294"/>
          </a:xfrm>
          <a:prstGeom prst="rect">
            <a:avLst/>
          </a:prstGeom>
        </p:spPr>
      </p:pic>
      <p:sp>
        <p:nvSpPr>
          <p:cNvPr id="4" name="流程图: 接点 3"/>
          <p:cNvSpPr/>
          <p:nvPr/>
        </p:nvSpPr>
        <p:spPr>
          <a:xfrm>
            <a:off x="4642149" y="436650"/>
            <a:ext cx="1807737" cy="1673831"/>
          </a:xfrm>
          <a:prstGeom prst="flowChartConnector">
            <a:avLst/>
          </a:prstGeom>
          <a:solidFill>
            <a:srgbClr val="F0B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dirty="0"/>
              <a:t>目</a:t>
            </a:r>
          </a:p>
        </p:txBody>
      </p:sp>
      <p:sp>
        <p:nvSpPr>
          <p:cNvPr id="5" name="流程图: 接点 4"/>
          <p:cNvSpPr/>
          <p:nvPr/>
        </p:nvSpPr>
        <p:spPr>
          <a:xfrm>
            <a:off x="6523678" y="452201"/>
            <a:ext cx="1790942" cy="165828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dirty="0"/>
              <a:t>录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68938" y="486860"/>
            <a:ext cx="1944463" cy="105974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3" r="10764" b="8621"/>
          <a:stretch>
            <a:fillRect/>
          </a:stretch>
        </p:blipFill>
        <p:spPr>
          <a:xfrm>
            <a:off x="-672752" y="4106029"/>
            <a:ext cx="4968552" cy="2756772"/>
          </a:xfrm>
          <a:prstGeom prst="rect">
            <a:avLst/>
          </a:prstGeom>
        </p:spPr>
      </p:pic>
      <p:sp>
        <p:nvSpPr>
          <p:cNvPr id="18" name="矩形: 圆角 17"/>
          <p:cNvSpPr/>
          <p:nvPr/>
        </p:nvSpPr>
        <p:spPr>
          <a:xfrm>
            <a:off x="2330756" y="2652006"/>
            <a:ext cx="785148" cy="720080"/>
          </a:xfrm>
          <a:prstGeom prst="roundRect">
            <a:avLst/>
          </a:prstGeom>
          <a:solidFill>
            <a:srgbClr val="F0B49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1</a:t>
            </a:r>
            <a:endParaRPr lang="zh-CN" altLang="en-US" sz="2800" b="1" dirty="0"/>
          </a:p>
        </p:txBody>
      </p:sp>
      <p:sp>
        <p:nvSpPr>
          <p:cNvPr id="20" name="矩形: 圆角 19"/>
          <p:cNvSpPr/>
          <p:nvPr/>
        </p:nvSpPr>
        <p:spPr>
          <a:xfrm>
            <a:off x="8070114" y="4181384"/>
            <a:ext cx="785148" cy="720080"/>
          </a:xfrm>
          <a:prstGeom prst="roundRect">
            <a:avLst/>
          </a:prstGeom>
          <a:solidFill>
            <a:srgbClr val="F0B49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4</a:t>
            </a:r>
            <a:endParaRPr lang="zh-CN" altLang="en-US" sz="2800" b="1" dirty="0"/>
          </a:p>
        </p:txBody>
      </p:sp>
      <p:sp>
        <p:nvSpPr>
          <p:cNvPr id="21" name="矩形: 圆角 20"/>
          <p:cNvSpPr/>
          <p:nvPr/>
        </p:nvSpPr>
        <p:spPr>
          <a:xfrm>
            <a:off x="7225475" y="2590003"/>
            <a:ext cx="785148" cy="72008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3</a:t>
            </a:r>
            <a:endParaRPr lang="zh-CN" altLang="en-US" sz="2800" b="1" dirty="0"/>
          </a:p>
        </p:txBody>
      </p:sp>
      <p:sp>
        <p:nvSpPr>
          <p:cNvPr id="22" name="矩形: 圆角 21"/>
          <p:cNvSpPr/>
          <p:nvPr/>
        </p:nvSpPr>
        <p:spPr>
          <a:xfrm>
            <a:off x="3760606" y="4181384"/>
            <a:ext cx="785148" cy="72008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2</a:t>
            </a:r>
            <a:endParaRPr lang="zh-CN" altLang="en-US" sz="2800" b="1" dirty="0"/>
          </a:p>
        </p:txBody>
      </p:sp>
      <p:sp>
        <p:nvSpPr>
          <p:cNvPr id="23" name="文本框 22"/>
          <p:cNvSpPr txBox="1"/>
          <p:nvPr/>
        </p:nvSpPr>
        <p:spPr>
          <a:xfrm>
            <a:off x="3595550" y="2711537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项目基本情况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66624">
            <a:off x="10246424" y="5073632"/>
            <a:ext cx="2010248" cy="1881774"/>
          </a:xfrm>
          <a:prstGeom prst="rect">
            <a:avLst/>
          </a:prstGeom>
          <a:effectLst>
            <a:outerShdw blurRad="127000" dist="38100" dir="8100000" algn="tr" rotWithShape="0">
              <a:prstClr val="black">
                <a:alpha val="80000"/>
              </a:prstClr>
            </a:outerShdw>
          </a:effectLst>
        </p:spPr>
      </p:pic>
      <p:grpSp>
        <p:nvGrpSpPr>
          <p:cNvPr id="29" name="组合 28"/>
          <p:cNvGrpSpPr/>
          <p:nvPr/>
        </p:nvGrpSpPr>
        <p:grpSpPr>
          <a:xfrm rot="14673515">
            <a:off x="9047862" y="-99092"/>
            <a:ext cx="840187" cy="1826750"/>
            <a:chOff x="2662745" y="-205272"/>
            <a:chExt cx="840187" cy="1826750"/>
          </a:xfrm>
        </p:grpSpPr>
        <p:sp>
          <p:nvSpPr>
            <p:cNvPr id="30" name="流程图: 接点 29"/>
            <p:cNvSpPr/>
            <p:nvPr/>
          </p:nvSpPr>
          <p:spPr>
            <a:xfrm>
              <a:off x="2662745" y="-205272"/>
              <a:ext cx="504056" cy="504056"/>
            </a:xfrm>
            <a:prstGeom prst="flowChartConnector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流程图: 接点 30"/>
            <p:cNvSpPr/>
            <p:nvPr/>
          </p:nvSpPr>
          <p:spPr>
            <a:xfrm flipH="1">
              <a:off x="3160566" y="543366"/>
              <a:ext cx="342366" cy="330552"/>
            </a:xfrm>
            <a:prstGeom prst="flowChartConnector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流程图: 接点 31"/>
            <p:cNvSpPr/>
            <p:nvPr/>
          </p:nvSpPr>
          <p:spPr>
            <a:xfrm>
              <a:off x="2779528" y="1221368"/>
              <a:ext cx="426275" cy="400110"/>
            </a:xfrm>
            <a:prstGeom prst="flowChartConnector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" y="-315067"/>
            <a:ext cx="1838295" cy="2428926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099616" y="4302059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项目总结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4853546" y="4316689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项目视频演示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8462688" y="2719658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项目功能分析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3" grpId="0"/>
      <p:bldP spid="36" grpId="0"/>
      <p:bldP spid="37" grpId="0"/>
      <p:bldP spid="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8665" y="5480"/>
            <a:ext cx="5248487" cy="1412776"/>
            <a:chOff x="119336" y="-20493"/>
            <a:chExt cx="5248487" cy="141277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-20493"/>
              <a:ext cx="1412776" cy="141277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133972" y="249957"/>
              <a:ext cx="4233851" cy="75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>
                  <a:solidFill>
                    <a:schemeClr val="accent1">
                      <a:lumMod val="50000"/>
                    </a:schemeClr>
                  </a:solidFill>
                </a:rPr>
                <a:t>     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智能合约</a:t>
              </a:r>
              <a:r>
                <a:rPr lang="en-US" altLang="zh-CN" sz="3200" b="1" dirty="0">
                  <a:solidFill>
                    <a:schemeClr val="accent1">
                      <a:lumMod val="50000"/>
                    </a:schemeClr>
                  </a:solidFill>
                </a:rPr>
                <a:t>-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消息模块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0993342E-5F35-4938-B3E1-EEC8589F7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942" y="1700808"/>
            <a:ext cx="6380419" cy="400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9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8665" y="5480"/>
            <a:ext cx="6069225" cy="1412776"/>
            <a:chOff x="119336" y="-20493"/>
            <a:chExt cx="6069225" cy="141277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-20493"/>
              <a:ext cx="1412776" cy="141277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133972" y="249957"/>
              <a:ext cx="5054589" cy="75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>
                  <a:solidFill>
                    <a:schemeClr val="accent1">
                      <a:lumMod val="50000"/>
                    </a:schemeClr>
                  </a:solidFill>
                </a:rPr>
                <a:t>     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后端框架设计</a:t>
              </a:r>
              <a:r>
                <a:rPr lang="en-US" altLang="zh-CN" sz="3200" b="1" dirty="0">
                  <a:solidFill>
                    <a:schemeClr val="accent1">
                      <a:lumMod val="50000"/>
                    </a:schemeClr>
                  </a:solidFill>
                </a:rPr>
                <a:t>-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用户模块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E9F0D70-9BA7-4AED-B093-197B6EA88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68" y="1418256"/>
            <a:ext cx="6414052" cy="44862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1C0B8C-E60B-493A-8B70-ED8AC7244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769" y="1916832"/>
            <a:ext cx="5061317" cy="280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0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8665" y="5480"/>
            <a:ext cx="5967335" cy="1412776"/>
            <a:chOff x="119336" y="-20493"/>
            <a:chExt cx="5967335" cy="141277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-20493"/>
              <a:ext cx="1412776" cy="141277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593133" y="234675"/>
              <a:ext cx="4493538" cy="75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后端框架设计</a:t>
              </a:r>
              <a:r>
                <a:rPr lang="en-US" altLang="zh-CN" sz="3200" b="1" dirty="0">
                  <a:solidFill>
                    <a:schemeClr val="accent1">
                      <a:lumMod val="50000"/>
                    </a:schemeClr>
                  </a:solidFill>
                </a:rPr>
                <a:t>-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数据模块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23A9857D-8544-43D7-83F0-7602E061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0" y="1673236"/>
            <a:ext cx="6400800" cy="44318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481BA6C-4564-44FF-89E5-7E110977D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478" y="1673236"/>
            <a:ext cx="5718384" cy="316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4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8665" y="5480"/>
            <a:ext cx="5906314" cy="1412776"/>
            <a:chOff x="119336" y="-20493"/>
            <a:chExt cx="5906314" cy="141277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-20493"/>
              <a:ext cx="1412776" cy="141277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532112" y="162667"/>
              <a:ext cx="4493538" cy="75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后端框架设计</a:t>
              </a:r>
              <a:r>
                <a:rPr lang="en-US" altLang="zh-CN" sz="3200" b="1" dirty="0">
                  <a:solidFill>
                    <a:schemeClr val="accent1">
                      <a:lumMod val="50000"/>
                    </a:schemeClr>
                  </a:solidFill>
                </a:rPr>
                <a:t>-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请求模块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83672D5-B5BC-478E-BE7B-E3D752FA9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5" y="1399830"/>
            <a:ext cx="6559826" cy="40583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014404B-F275-43C3-9A23-39AD03040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826" y="1399830"/>
            <a:ext cx="5433391" cy="286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8665" y="5480"/>
            <a:ext cx="5967335" cy="1427239"/>
            <a:chOff x="119336" y="-20493"/>
            <a:chExt cx="5967335" cy="142723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-20493"/>
              <a:ext cx="1412776" cy="141277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593133" y="243927"/>
              <a:ext cx="4493538" cy="1162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后端框架设计</a:t>
              </a:r>
              <a:r>
                <a:rPr lang="en-US" altLang="zh-CN" sz="3200" b="1" dirty="0">
                  <a:solidFill>
                    <a:schemeClr val="accent1">
                      <a:lumMod val="50000"/>
                    </a:schemeClr>
                  </a:solidFill>
                </a:rPr>
                <a:t>-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消息模块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zh-CN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EFD8AB9-4FE6-4792-B3CA-0CEA2498C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9383"/>
            <a:ext cx="6732104" cy="49751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721A13-DA4B-43B5-8BB3-CAB47712E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103" y="1359383"/>
            <a:ext cx="5370921" cy="282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3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8665" y="5480"/>
            <a:ext cx="5428891" cy="1489995"/>
            <a:chOff x="119336" y="-20493"/>
            <a:chExt cx="5428891" cy="148999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-20493"/>
              <a:ext cx="1412776" cy="141277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551620" y="306683"/>
              <a:ext cx="3996607" cy="1162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后端框架设计</a:t>
              </a:r>
              <a:r>
                <a:rPr lang="en-US" altLang="zh-CN" sz="3200" b="1" dirty="0">
                  <a:solidFill>
                    <a:schemeClr val="accent1">
                      <a:lumMod val="50000"/>
                    </a:schemeClr>
                  </a:solidFill>
                </a:rPr>
                <a:t>-Result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zh-CN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868F55AA-E4EA-4CA6-BA26-6D33BA317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31" y="1844978"/>
            <a:ext cx="5035151" cy="11693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B2CA2C-AE67-47D7-9EE8-DFC7C8326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6" y="3363848"/>
            <a:ext cx="5739583" cy="31330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C0AD63-58B9-400E-A356-E2C454BDB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80" y="711868"/>
            <a:ext cx="4230062" cy="29740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D48F32C-427D-48EE-B5A8-13CFBCCBE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3351" y="3863010"/>
            <a:ext cx="6267433" cy="263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0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8665" y="5480"/>
            <a:ext cx="5626084" cy="1489995"/>
            <a:chOff x="119336" y="-20493"/>
            <a:chExt cx="5626084" cy="148999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-20493"/>
              <a:ext cx="1412776" cy="141277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622175" y="306683"/>
              <a:ext cx="4123245" cy="1162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后端框架设计</a:t>
              </a:r>
              <a:r>
                <a:rPr lang="en-US" altLang="zh-CN" sz="3200" b="1" dirty="0">
                  <a:solidFill>
                    <a:schemeClr val="accent1">
                      <a:lumMod val="50000"/>
                    </a:schemeClr>
                  </a:solidFill>
                </a:rPr>
                <a:t>-</a:t>
              </a:r>
              <a:r>
                <a:rPr lang="en-US" altLang="zh-CN" sz="3200" b="1" dirty="0" err="1">
                  <a:solidFill>
                    <a:schemeClr val="accent1">
                      <a:lumMod val="50000"/>
                    </a:schemeClr>
                  </a:solidFill>
                </a:rPr>
                <a:t>Pojo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类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zh-CN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3DC9446-D696-436C-837B-ED965BB99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844824"/>
            <a:ext cx="5530061" cy="322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2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19336" y="0"/>
            <a:ext cx="4045491" cy="1448837"/>
            <a:chOff x="119336" y="0"/>
            <a:chExt cx="4045491" cy="144883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0"/>
              <a:ext cx="1412776" cy="1412776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133972" y="249957"/>
              <a:ext cx="3030855" cy="1198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>
                  <a:solidFill>
                    <a:schemeClr val="accent1">
                      <a:lumMod val="50000"/>
                    </a:schemeClr>
                  </a:solidFill>
                </a:rPr>
                <a:t>    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注册和登录</a:t>
              </a:r>
              <a:endParaRPr lang="en-US" altLang="zh-CN" sz="32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</a:rPr>
                <a:t>          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76068F2-94A1-470E-BE8D-7EED693E9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4" y="908720"/>
            <a:ext cx="4863579" cy="26521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14BA1B8-0CF5-49D7-AEEC-86098A479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418" y="3798316"/>
            <a:ext cx="5192069" cy="28097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9336" y="0"/>
            <a:ext cx="3841656" cy="1412776"/>
            <a:chOff x="119336" y="0"/>
            <a:chExt cx="3841656" cy="141277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0"/>
              <a:ext cx="1412776" cy="141277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133972" y="249957"/>
              <a:ext cx="282702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>
                  <a:solidFill>
                    <a:schemeClr val="accent1">
                      <a:lumMod val="50000"/>
                    </a:schemeClr>
                  </a:solidFill>
                </a:rPr>
                <a:t>     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导航功能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DEA702B-8B4B-4A62-A04F-D3388D9E4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777019"/>
            <a:ext cx="11418555" cy="3869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d"/>
      </p:transition>
    </mc:Choice>
    <mc:Fallback xmlns=""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9336" y="0"/>
            <a:ext cx="4222565" cy="1412776"/>
            <a:chOff x="119336" y="0"/>
            <a:chExt cx="4222565" cy="141277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0"/>
              <a:ext cx="1412776" cy="141277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133972" y="249957"/>
              <a:ext cx="3207929" cy="75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>
                  <a:solidFill>
                    <a:schemeClr val="accent1">
                      <a:lumMod val="50000"/>
                    </a:schemeClr>
                  </a:solidFill>
                </a:rPr>
                <a:t>     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数据大厅页面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2E971470-F1A6-4B34-8F77-1A0BF20AF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510" y="1484784"/>
            <a:ext cx="9708980" cy="517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3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d"/>
      </p:transition>
    </mc:Choice>
    <mc:Fallback xmlns=""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196" y="32371"/>
            <a:ext cx="1838294" cy="1838294"/>
          </a:xfrm>
          <a:prstGeom prst="rect">
            <a:avLst/>
          </a:prstGeom>
        </p:spPr>
      </p:pic>
      <p:sp>
        <p:nvSpPr>
          <p:cNvPr id="4" name="流程图: 接点 3"/>
          <p:cNvSpPr/>
          <p:nvPr/>
        </p:nvSpPr>
        <p:spPr>
          <a:xfrm>
            <a:off x="5375920" y="620688"/>
            <a:ext cx="1807737" cy="1673831"/>
          </a:xfrm>
          <a:prstGeom prst="flowChartConnector">
            <a:avLst/>
          </a:prstGeom>
          <a:solidFill>
            <a:srgbClr val="F0B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dirty="0"/>
              <a:t>1</a:t>
            </a:r>
            <a:endParaRPr lang="zh-CN" altLang="en-US" sz="66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68938" y="486860"/>
            <a:ext cx="1944463" cy="105974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 rot="14673515">
            <a:off x="8265350" y="-61875"/>
            <a:ext cx="840187" cy="1826750"/>
            <a:chOff x="2662745" y="-205272"/>
            <a:chExt cx="840187" cy="1826750"/>
          </a:xfrm>
        </p:grpSpPr>
        <p:sp>
          <p:nvSpPr>
            <p:cNvPr id="9" name="流程图: 接点 8"/>
            <p:cNvSpPr/>
            <p:nvPr/>
          </p:nvSpPr>
          <p:spPr>
            <a:xfrm>
              <a:off x="2662745" y="-205272"/>
              <a:ext cx="504056" cy="504056"/>
            </a:xfrm>
            <a:prstGeom prst="flowChartConnector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流程图: 接点 9"/>
            <p:cNvSpPr/>
            <p:nvPr/>
          </p:nvSpPr>
          <p:spPr>
            <a:xfrm flipH="1">
              <a:off x="3160566" y="543366"/>
              <a:ext cx="342366" cy="330552"/>
            </a:xfrm>
            <a:prstGeom prst="flowChartConnector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流程图: 接点 10"/>
            <p:cNvSpPr/>
            <p:nvPr/>
          </p:nvSpPr>
          <p:spPr>
            <a:xfrm>
              <a:off x="2779528" y="1221368"/>
              <a:ext cx="426275" cy="400110"/>
            </a:xfrm>
            <a:prstGeom prst="flowChartConnector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3" r="10764" b="8621"/>
          <a:stretch>
            <a:fillRect/>
          </a:stretch>
        </p:blipFill>
        <p:spPr>
          <a:xfrm>
            <a:off x="-672752" y="4106029"/>
            <a:ext cx="4968552" cy="2756772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66624">
            <a:off x="10246424" y="5073632"/>
            <a:ext cx="2010248" cy="1881774"/>
          </a:xfrm>
          <a:prstGeom prst="rect">
            <a:avLst/>
          </a:prstGeom>
          <a:effectLst>
            <a:outerShdw blurRad="127000" dist="38100" dir="8100000" algn="tr" rotWithShape="0">
              <a:prstClr val="black">
                <a:alpha val="8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71" y="-262945"/>
            <a:ext cx="1838295" cy="2428926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4660963" y="2579059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</a:rPr>
              <a:t>项目基本情况</a:t>
            </a:r>
          </a:p>
        </p:txBody>
      </p:sp>
      <p:sp>
        <p:nvSpPr>
          <p:cNvPr id="18" name="矩形: 圆角 17"/>
          <p:cNvSpPr/>
          <p:nvPr/>
        </p:nvSpPr>
        <p:spPr>
          <a:xfrm>
            <a:off x="5377857" y="3683052"/>
            <a:ext cx="273782" cy="469340"/>
          </a:xfrm>
          <a:prstGeom prst="roundRect">
            <a:avLst/>
          </a:prstGeom>
          <a:solidFill>
            <a:srgbClr val="F0B49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sz="1600" b="1" dirty="0"/>
              <a:t>1</a:t>
            </a:r>
            <a:endParaRPr lang="zh-CN" altLang="en-US" sz="1600" b="1" dirty="0"/>
          </a:p>
        </p:txBody>
      </p:sp>
      <p:sp>
        <p:nvSpPr>
          <p:cNvPr id="22" name="矩形: 圆角 21"/>
          <p:cNvSpPr/>
          <p:nvPr/>
        </p:nvSpPr>
        <p:spPr>
          <a:xfrm>
            <a:off x="5386213" y="4648250"/>
            <a:ext cx="273782" cy="46934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sz="1600" b="1" dirty="0"/>
              <a:t>2</a:t>
            </a:r>
            <a:endParaRPr lang="zh-CN" altLang="en-US" sz="1600" b="1" dirty="0"/>
          </a:p>
        </p:txBody>
      </p:sp>
      <p:sp>
        <p:nvSpPr>
          <p:cNvPr id="23" name="文本框 22"/>
          <p:cNvSpPr txBox="1"/>
          <p:nvPr/>
        </p:nvSpPr>
        <p:spPr>
          <a:xfrm>
            <a:off x="5905865" y="3754722"/>
            <a:ext cx="2112031" cy="33896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项目背景研究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5633955" y="4654870"/>
            <a:ext cx="2112031" cy="33896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</a:rPr>
              <a:t>     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团队分工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d"/>
      </p:transition>
    </mc:Choice>
    <mc:Fallback xmlns="">
      <p:transition>
        <p:cover dir="d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9336" y="0"/>
            <a:ext cx="6479594" cy="1412776"/>
            <a:chOff x="119336" y="0"/>
            <a:chExt cx="6479594" cy="141277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0"/>
              <a:ext cx="1412776" cy="141277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133972" y="249957"/>
              <a:ext cx="5464958" cy="75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>
                  <a:solidFill>
                    <a:schemeClr val="accent1">
                      <a:lumMod val="50000"/>
                    </a:schemeClr>
                  </a:solidFill>
                </a:rPr>
                <a:t>     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数据大厅页面</a:t>
              </a:r>
              <a:r>
                <a:rPr lang="en-US" altLang="zh-CN" sz="3200" b="1" dirty="0">
                  <a:solidFill>
                    <a:schemeClr val="accent1">
                      <a:lumMod val="50000"/>
                    </a:schemeClr>
                  </a:solidFill>
                </a:rPr>
                <a:t>-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侧边栏分类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973099E4-0121-4343-8D9A-273946FE6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1416271"/>
            <a:ext cx="1728192" cy="502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8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d"/>
      </p:transition>
    </mc:Choice>
    <mc:Fallback xmlns=""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9336" y="0"/>
            <a:ext cx="5927074" cy="1412776"/>
            <a:chOff x="119336" y="0"/>
            <a:chExt cx="5927074" cy="141277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0"/>
              <a:ext cx="1412776" cy="141277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552872" y="289806"/>
              <a:ext cx="4493538" cy="75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数据大厅页面</a:t>
              </a:r>
              <a:r>
                <a:rPr lang="en-US" altLang="zh-CN" sz="3200" b="1" dirty="0">
                  <a:solidFill>
                    <a:schemeClr val="accent1">
                      <a:lumMod val="50000"/>
                    </a:schemeClr>
                  </a:solidFill>
                </a:rPr>
                <a:t>-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搜索功能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1F49798-C16C-4CA4-8216-8257B96F0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28" y="1700808"/>
            <a:ext cx="10947963" cy="35688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9336" y="0"/>
            <a:ext cx="5927074" cy="1412776"/>
            <a:chOff x="119336" y="0"/>
            <a:chExt cx="5927074" cy="141277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0"/>
              <a:ext cx="1412776" cy="141277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552872" y="289806"/>
              <a:ext cx="4493538" cy="75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数据大厅页面</a:t>
              </a:r>
              <a:r>
                <a:rPr lang="en-US" altLang="zh-CN" sz="3200" b="1" dirty="0">
                  <a:solidFill>
                    <a:schemeClr val="accent1">
                      <a:lumMod val="50000"/>
                    </a:schemeClr>
                  </a:solidFill>
                </a:rPr>
                <a:t>-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数据区域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DD8F5A1-F693-43A3-923A-9F1E01DF4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53" y="1628800"/>
            <a:ext cx="10954313" cy="40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7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9336" y="0"/>
            <a:ext cx="4059654" cy="1412776"/>
            <a:chOff x="119336" y="0"/>
            <a:chExt cx="4059654" cy="141277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0"/>
              <a:ext cx="1412776" cy="141277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532112" y="271321"/>
              <a:ext cx="2646878" cy="75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常规申请访问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1B88F30-83A6-4B3A-904C-D374D4A95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4216147"/>
            <a:ext cx="7208523" cy="235968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ADF5AEB-7A06-4B86-BAD1-4D73C363F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1135169"/>
            <a:ext cx="6855730" cy="261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2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9336" y="0"/>
            <a:ext cx="5290761" cy="1412776"/>
            <a:chOff x="119336" y="0"/>
            <a:chExt cx="5290761" cy="141277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0"/>
              <a:ext cx="1412776" cy="141277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532112" y="271321"/>
              <a:ext cx="3877985" cy="75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常规申请访问（续）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CC01E226-D133-4C36-8B0E-7BA524CA3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1196752"/>
            <a:ext cx="7568563" cy="261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1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9336" y="0"/>
            <a:ext cx="5290761" cy="1412776"/>
            <a:chOff x="119336" y="0"/>
            <a:chExt cx="5290761" cy="141277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0"/>
              <a:ext cx="1412776" cy="141277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532112" y="271321"/>
              <a:ext cx="3877985" cy="75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常规申请访问（续）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F472AC5-715D-41BD-96FB-0A8D6F0B5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1027234"/>
            <a:ext cx="6529585" cy="25674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3B667C8-ECDB-481F-93AD-BF1A97F5C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981" y="3916838"/>
            <a:ext cx="6918232" cy="26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4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9336" y="0"/>
            <a:ext cx="4222565" cy="1412776"/>
            <a:chOff x="119336" y="0"/>
            <a:chExt cx="4222565" cy="141277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0"/>
              <a:ext cx="1412776" cy="141277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133972" y="249957"/>
              <a:ext cx="3207929" cy="75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>
                  <a:solidFill>
                    <a:schemeClr val="accent1">
                      <a:lumMod val="50000"/>
                    </a:schemeClr>
                  </a:solidFill>
                </a:rPr>
                <a:t>     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免费申请访问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FD52F84-8D9D-43F7-B434-41CFBC15B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0" y="1268947"/>
            <a:ext cx="6786836" cy="26775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B59B731-490D-4E25-AC1A-DBB75E0C2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563" y="4149080"/>
            <a:ext cx="6786836" cy="263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8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9336" y="0"/>
            <a:ext cx="3401828" cy="1412776"/>
            <a:chOff x="119336" y="0"/>
            <a:chExt cx="3401828" cy="141277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0"/>
              <a:ext cx="1412776" cy="141277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133972" y="249957"/>
              <a:ext cx="2387192" cy="75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>
                  <a:solidFill>
                    <a:schemeClr val="accent1">
                      <a:lumMod val="50000"/>
                    </a:schemeClr>
                  </a:solidFill>
                </a:rPr>
                <a:t>     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积分转移</a:t>
              </a:r>
              <a:endParaRPr lang="zh-CN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7AB1EA39-FA95-4504-8A1F-80BFA054E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2224408"/>
            <a:ext cx="11048816" cy="24091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d"/>
      </p:transition>
    </mc:Choice>
    <mc:Fallback xmlns=""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9336" y="0"/>
            <a:ext cx="3401828" cy="1412776"/>
            <a:chOff x="119336" y="0"/>
            <a:chExt cx="3401828" cy="141277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0"/>
              <a:ext cx="1412776" cy="141277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133972" y="249957"/>
              <a:ext cx="2387192" cy="75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>
                  <a:solidFill>
                    <a:schemeClr val="accent1">
                      <a:lumMod val="50000"/>
                    </a:schemeClr>
                  </a:solidFill>
                </a:rPr>
                <a:t>    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 数据上传</a:t>
              </a:r>
              <a:endParaRPr lang="zh-CN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2D26E55-5F46-4DB9-BB35-EB549E145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214" y="1772816"/>
            <a:ext cx="9887649" cy="4185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9336" y="0"/>
            <a:ext cx="3401828" cy="1412776"/>
            <a:chOff x="119336" y="0"/>
            <a:chExt cx="3401828" cy="141277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0"/>
              <a:ext cx="1412776" cy="141277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133972" y="249957"/>
              <a:ext cx="2387192" cy="75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>
                  <a:solidFill>
                    <a:schemeClr val="accent1">
                      <a:lumMod val="50000"/>
                    </a:schemeClr>
                  </a:solidFill>
                </a:rPr>
                <a:t>    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 个人页面</a:t>
              </a:r>
              <a:endParaRPr lang="zh-CN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C4308EFC-E5E5-43A1-AE34-3C4E29751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1628800"/>
            <a:ext cx="9211266" cy="483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4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35359" y="1501826"/>
            <a:ext cx="11377264" cy="1955125"/>
          </a:xfrm>
        </p:spPr>
        <p:txBody>
          <a:bodyPr>
            <a:noAutofit/>
          </a:bodyPr>
          <a:lstStyle/>
          <a:p>
            <a:pPr marL="304800" indent="0">
              <a:buNone/>
            </a:pPr>
            <a:r>
              <a:rPr lang="zh-CN" altLang="en-US" sz="2400" dirty="0"/>
              <a:t>在大数据时代，各行各业对数据的需求量激增，而单一机构所能获取的数据资源有限，为避免造成信息孤岛问题，数据共享的需求不断扩大。传统的数据共享系统往往通过中心化的数据平台管理数据，这一模式需要具有强大公信力的机构进行担保，否则难以保证共享数据和用户信息的安全，并会带来主导权之争、隐私保护难、数据确权难、无激励机制等一系列问题，导致参与方缺乏主动共享数据的意愿。</a:t>
            </a:r>
            <a:endParaRPr sz="2400" b="0" u="none" dirty="0"/>
          </a:p>
          <a:p>
            <a:pPr marL="762000" indent="-457200">
              <a:buNone/>
            </a:pPr>
            <a:r>
              <a:rPr b="0" u="none" dirty="0"/>
              <a:t>     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119336" y="0"/>
            <a:ext cx="3395304" cy="1412776"/>
            <a:chOff x="119336" y="0"/>
            <a:chExt cx="3395304" cy="141277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0"/>
              <a:ext cx="1412776" cy="141277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127448" y="274174"/>
              <a:ext cx="2387192" cy="75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3200" dirty="0">
                  <a:solidFill>
                    <a:schemeClr val="accent1">
                      <a:lumMod val="50000"/>
                    </a:schemeClr>
                  </a:solidFill>
                </a:rPr>
                <a:t>     </a:t>
              </a:r>
              <a:r>
                <a:rPr lang="zh-CN" altLang="en-US" sz="3200" b="1" dirty="0">
                  <a:solidFill>
                    <a:srgbClr val="203864"/>
                  </a:solidFill>
                  <a:sym typeface="+mn-ea"/>
                </a:rPr>
                <a:t>痛点分析</a:t>
              </a:r>
              <a:endParaRPr lang="zh-CN" altLang="en-US" sz="1600" dirty="0">
                <a:solidFill>
                  <a:srgbClr val="203864"/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E1419F3-0825-4881-A6BD-9E31058D7E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6"/>
          <a:stretch/>
        </p:blipFill>
        <p:spPr>
          <a:xfrm>
            <a:off x="2977050" y="3429000"/>
            <a:ext cx="6093883" cy="31338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9336" y="0"/>
            <a:ext cx="4222565" cy="1412776"/>
            <a:chOff x="119336" y="0"/>
            <a:chExt cx="4222565" cy="141277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0"/>
              <a:ext cx="1412776" cy="141277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133972" y="249957"/>
              <a:ext cx="3207929" cy="75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>
                  <a:solidFill>
                    <a:schemeClr val="accent1">
                      <a:lumMod val="50000"/>
                    </a:schemeClr>
                  </a:solidFill>
                </a:rPr>
                <a:t>    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 个人信息修改</a:t>
              </a:r>
              <a:endParaRPr lang="zh-CN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9914922-2C1E-4CAE-A1B2-5AE7BE0C5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665" y="1472934"/>
            <a:ext cx="9747854" cy="44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7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9336" y="0"/>
            <a:ext cx="4222565" cy="1412776"/>
            <a:chOff x="119336" y="0"/>
            <a:chExt cx="4222565" cy="141277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0"/>
              <a:ext cx="1412776" cy="141277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133972" y="249957"/>
              <a:ext cx="3207929" cy="75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>
                  <a:solidFill>
                    <a:schemeClr val="accent1">
                      <a:lumMod val="50000"/>
                    </a:schemeClr>
                  </a:solidFill>
                </a:rPr>
                <a:t>    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 免费申请审核</a:t>
              </a:r>
              <a:endParaRPr lang="zh-CN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4D16A52-579F-41DE-8A9D-3F855B878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700808"/>
            <a:ext cx="9474687" cy="26734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B3C8BA5-8899-46D0-85EC-BF51C6C50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2" y="4626958"/>
            <a:ext cx="8858705" cy="190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196" y="32371"/>
            <a:ext cx="1838294" cy="1838294"/>
          </a:xfrm>
          <a:prstGeom prst="rect">
            <a:avLst/>
          </a:prstGeom>
        </p:spPr>
      </p:pic>
      <p:sp>
        <p:nvSpPr>
          <p:cNvPr id="4" name="流程图: 接点 3"/>
          <p:cNvSpPr/>
          <p:nvPr/>
        </p:nvSpPr>
        <p:spPr>
          <a:xfrm>
            <a:off x="5375920" y="620688"/>
            <a:ext cx="1807737" cy="1673831"/>
          </a:xfrm>
          <a:prstGeom prst="flowChartConnector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dirty="0"/>
              <a:t>4</a:t>
            </a:r>
            <a:endParaRPr lang="zh-CN" altLang="en-US" sz="66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68938" y="486860"/>
            <a:ext cx="1944463" cy="105974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 rot="14673515">
            <a:off x="8265350" y="-61875"/>
            <a:ext cx="840187" cy="1826750"/>
            <a:chOff x="2662745" y="-205272"/>
            <a:chExt cx="840187" cy="1826750"/>
          </a:xfrm>
        </p:grpSpPr>
        <p:sp>
          <p:nvSpPr>
            <p:cNvPr id="9" name="流程图: 接点 8"/>
            <p:cNvSpPr/>
            <p:nvPr/>
          </p:nvSpPr>
          <p:spPr>
            <a:xfrm>
              <a:off x="2662745" y="-205272"/>
              <a:ext cx="504056" cy="504056"/>
            </a:xfrm>
            <a:prstGeom prst="flowChartConnector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流程图: 接点 9"/>
            <p:cNvSpPr/>
            <p:nvPr/>
          </p:nvSpPr>
          <p:spPr>
            <a:xfrm flipH="1">
              <a:off x="3160566" y="543366"/>
              <a:ext cx="342366" cy="330552"/>
            </a:xfrm>
            <a:prstGeom prst="flowChartConnector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流程图: 接点 10"/>
            <p:cNvSpPr/>
            <p:nvPr/>
          </p:nvSpPr>
          <p:spPr>
            <a:xfrm>
              <a:off x="2779528" y="1221368"/>
              <a:ext cx="426275" cy="400110"/>
            </a:xfrm>
            <a:prstGeom prst="flowChartConnector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3" r="10764" b="8621"/>
          <a:stretch>
            <a:fillRect/>
          </a:stretch>
        </p:blipFill>
        <p:spPr>
          <a:xfrm>
            <a:off x="-672752" y="4106029"/>
            <a:ext cx="4968552" cy="2756772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66624">
            <a:off x="10246424" y="5073632"/>
            <a:ext cx="2010248" cy="1881774"/>
          </a:xfrm>
          <a:prstGeom prst="rect">
            <a:avLst/>
          </a:prstGeom>
          <a:effectLst>
            <a:outerShdw blurRad="127000" dist="38100" dir="8100000" algn="tr" rotWithShape="0">
              <a:prstClr val="black">
                <a:alpha val="8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71" y="-262945"/>
            <a:ext cx="1838295" cy="2428926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4656141" y="3081635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</a:rPr>
              <a:t>项目总结分析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9336" y="0"/>
            <a:ext cx="4102006" cy="1412776"/>
            <a:chOff x="119336" y="0"/>
            <a:chExt cx="4102006" cy="141277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0"/>
              <a:ext cx="1412776" cy="141277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133972" y="249957"/>
              <a:ext cx="308737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>
                  <a:solidFill>
                    <a:schemeClr val="accent1">
                      <a:lumMod val="50000"/>
                    </a:schemeClr>
                  </a:solidFill>
                </a:rPr>
                <a:t>    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en-US" altLang="zh-CN" sz="3200" b="1" dirty="0">
                  <a:solidFill>
                    <a:schemeClr val="accent1">
                      <a:lumMod val="50000"/>
                    </a:schemeClr>
                  </a:solidFill>
                </a:rPr>
                <a:t>SWOT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分析</a:t>
              </a:r>
              <a:endParaRPr lang="zh-CN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8CBD70B-604C-4EAB-8C0F-16078343B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4" y="2205276"/>
            <a:ext cx="11784632" cy="2447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d"/>
      </p:transition>
    </mc:Choice>
    <mc:Fallback xmlns=""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32"/>
          <p:cNvSpPr>
            <a:spLocks noGrp="1"/>
          </p:cNvSpPr>
          <p:nvPr>
            <p:ph sz="half" idx="1"/>
          </p:nvPr>
        </p:nvSpPr>
        <p:spPr>
          <a:xfrm>
            <a:off x="840200" y="1823849"/>
            <a:ext cx="5369083" cy="4344449"/>
          </a:xfrm>
        </p:spPr>
        <p:txBody>
          <a:bodyPr/>
          <a:lstStyle/>
          <a:p>
            <a:r>
              <a:rPr lang="zh-CN" altLang="en-US" b="1" dirty="0"/>
              <a:t>优点：</a:t>
            </a:r>
            <a:endParaRPr lang="en-US" altLang="zh-CN" b="1" dirty="0"/>
          </a:p>
          <a:p>
            <a:pPr marL="514350" indent="-514350">
              <a:buAutoNum type="arabicPeriod"/>
            </a:pPr>
            <a:r>
              <a:rPr lang="zh-CN" altLang="en-US" sz="2400" dirty="0"/>
              <a:t>全员参与需求分析、概要设计、智能合约设计与编码。</a:t>
            </a:r>
          </a:p>
          <a:p>
            <a:pPr marL="514350" indent="-514350">
              <a:buAutoNum type="arabicPeriod"/>
            </a:pPr>
            <a:r>
              <a:rPr lang="zh-CN" altLang="en-US" sz="2400" dirty="0"/>
              <a:t>分工明确，沟通协调简洁高效。</a:t>
            </a:r>
          </a:p>
          <a:p>
            <a:pPr marL="514350" indent="-514350">
              <a:buAutoNum type="arabicPeriod"/>
            </a:pPr>
            <a:r>
              <a:rPr lang="zh-CN" altLang="en-US" sz="2400" dirty="0"/>
              <a:t>追求更好，持续学习寻求更优解。</a:t>
            </a:r>
          </a:p>
          <a:p>
            <a:pPr marL="514350" indent="-514350">
              <a:buAutoNum type="arabicPeriod"/>
            </a:pPr>
            <a:r>
              <a:rPr lang="zh-CN" altLang="en-US" sz="2400"/>
              <a:t>直接</a:t>
            </a:r>
            <a:r>
              <a:rPr lang="zh-CN" altLang="en-US" sz="2400" dirty="0"/>
              <a:t>体验深入事实，尝试多种可能，快速迭代。</a:t>
            </a:r>
          </a:p>
        </p:txBody>
      </p:sp>
      <p:sp>
        <p:nvSpPr>
          <p:cNvPr id="34" name="内容占位符 33"/>
          <p:cNvSpPr>
            <a:spLocks noGrp="1"/>
          </p:cNvSpPr>
          <p:nvPr>
            <p:ph sz="half" idx="2"/>
          </p:nvPr>
        </p:nvSpPr>
        <p:spPr>
          <a:xfrm>
            <a:off x="6356634" y="1825625"/>
            <a:ext cx="5181600" cy="4351338"/>
          </a:xfrm>
        </p:spPr>
        <p:txBody>
          <a:bodyPr/>
          <a:lstStyle/>
          <a:p>
            <a:r>
              <a:rPr lang="zh-CN" altLang="en-US" b="1" dirty="0"/>
              <a:t>缺陷：</a:t>
            </a:r>
          </a:p>
          <a:p>
            <a:pPr marL="457200" indent="-457200">
              <a:buAutoNum type="arabicPeriod"/>
            </a:pPr>
            <a:r>
              <a:rPr lang="zh-CN" altLang="en-US" sz="2400" dirty="0"/>
              <a:t>缺少专业</a:t>
            </a:r>
            <a:r>
              <a:rPr lang="en-US" altLang="zh-CN" sz="2400" dirty="0"/>
              <a:t>UI</a:t>
            </a:r>
            <a:r>
              <a:rPr lang="zh-CN" altLang="en-US" sz="2400" dirty="0"/>
              <a:t>设计师，</a:t>
            </a:r>
            <a:r>
              <a:rPr lang="en-US" altLang="zh-CN" sz="2400" dirty="0"/>
              <a:t>UI</a:t>
            </a:r>
            <a:r>
              <a:rPr lang="zh-CN" altLang="en-US" sz="2400" dirty="0"/>
              <a:t>设计图在开发后仍有大量修改。</a:t>
            </a:r>
          </a:p>
          <a:p>
            <a:pPr marL="457200" indent="-457200">
              <a:buAutoNum type="arabicPeriod"/>
            </a:pPr>
            <a:r>
              <a:rPr lang="zh-CN" altLang="en-US" sz="2400" dirty="0"/>
              <a:t>前期对于智能合约编写不够熟悉，导致开发前期进展缓慢。</a:t>
            </a:r>
            <a:endParaRPr lang="en-US" altLang="zh-CN" sz="2400" dirty="0"/>
          </a:p>
          <a:p>
            <a:pPr marL="457200" indent="-457200">
              <a:buAutoNum type="arabicPeriod"/>
            </a:pPr>
            <a:r>
              <a:rPr lang="zh-CN" altLang="en-US" sz="2400" dirty="0"/>
              <a:t>前后端交互测试效率较低，接口文档编写不够规范</a:t>
            </a:r>
          </a:p>
          <a:p>
            <a:pPr marL="457200" indent="-457200">
              <a:buAutoNum type="arabicPeriod"/>
            </a:pPr>
            <a:r>
              <a:rPr lang="zh-CN" altLang="en-US" sz="2400" dirty="0"/>
              <a:t>功能不够完善。（如未实现云端文件的上传与下载）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19336" y="0"/>
            <a:ext cx="3841656" cy="1412776"/>
            <a:chOff x="119336" y="0"/>
            <a:chExt cx="3841656" cy="141277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0"/>
              <a:ext cx="1412776" cy="141277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133972" y="249957"/>
              <a:ext cx="282702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>
                  <a:solidFill>
                    <a:schemeClr val="accent1">
                      <a:lumMod val="50000"/>
                    </a:schemeClr>
                  </a:solidFill>
                </a:rPr>
                <a:t>     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团队总结</a:t>
              </a:r>
              <a:endParaRPr lang="zh-CN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流程图: 接点 15"/>
          <p:cNvSpPr/>
          <p:nvPr/>
        </p:nvSpPr>
        <p:spPr>
          <a:xfrm>
            <a:off x="3960645" y="2126022"/>
            <a:ext cx="1707598" cy="1584176"/>
          </a:xfrm>
          <a:prstGeom prst="flowChartConnector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b="1" dirty="0">
                <a:solidFill>
                  <a:srgbClr val="FFC000"/>
                </a:solidFill>
              </a:rPr>
              <a:t>谢</a:t>
            </a:r>
            <a:endParaRPr lang="zh-CN" altLang="en-US" sz="7200" dirty="0">
              <a:solidFill>
                <a:srgbClr val="FFC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5491">
            <a:off x="358626" y="4495057"/>
            <a:ext cx="2238439" cy="2726958"/>
          </a:xfrm>
          <a:prstGeom prst="rect">
            <a:avLst/>
          </a:prstGeom>
          <a:effectLst>
            <a:outerShdw blurRad="381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36717">
            <a:off x="10049873" y="4929905"/>
            <a:ext cx="2610397" cy="2422085"/>
          </a:xfrm>
          <a:prstGeom prst="rect">
            <a:avLst/>
          </a:prstGeom>
          <a:effectLst>
            <a:outerShdw blurRad="241300" dist="38100" dir="18900000" algn="bl" rotWithShape="0">
              <a:prstClr val="black">
                <a:alpha val="8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0356">
            <a:off x="10212784" y="-430456"/>
            <a:ext cx="2367593" cy="2471283"/>
          </a:xfrm>
          <a:prstGeom prst="rect">
            <a:avLst/>
          </a:prstGeom>
          <a:effectLst>
            <a:outerShdw blurRad="127000" dist="38100" dir="10800000" algn="r" rotWithShape="0">
              <a:prstClr val="black">
                <a:alpha val="8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80953">
            <a:off x="-335207" y="-349663"/>
            <a:ext cx="2809056" cy="2629531"/>
          </a:xfrm>
          <a:prstGeom prst="rect">
            <a:avLst/>
          </a:prstGeom>
          <a:effectLst>
            <a:outerShdw blurRad="127000" dist="38100" dir="8100000" algn="tr" rotWithShape="0">
              <a:prstClr val="black">
                <a:alpha val="8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121851"/>
            <a:ext cx="1769381" cy="176938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907145" y="2341120"/>
            <a:ext cx="1434095" cy="10951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6600" b="1" dirty="0">
                <a:solidFill>
                  <a:schemeClr val="accent6">
                    <a:lumMod val="75000"/>
                  </a:schemeClr>
                </a:solidFill>
              </a:rPr>
              <a:t>       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7587467" y="1027298"/>
            <a:ext cx="1325095" cy="802510"/>
            <a:chOff x="8074940" y="1603397"/>
            <a:chExt cx="1325095" cy="802510"/>
          </a:xfrm>
        </p:grpSpPr>
        <p:sp>
          <p:nvSpPr>
            <p:cNvPr id="20" name="流程图: 接点 19"/>
            <p:cNvSpPr/>
            <p:nvPr/>
          </p:nvSpPr>
          <p:spPr>
            <a:xfrm>
              <a:off x="9069255" y="2075127"/>
              <a:ext cx="330780" cy="330780"/>
            </a:xfrm>
            <a:prstGeom prst="flowChartConnector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流程图: 接点 21"/>
            <p:cNvSpPr/>
            <p:nvPr/>
          </p:nvSpPr>
          <p:spPr>
            <a:xfrm>
              <a:off x="8074940" y="1603397"/>
              <a:ext cx="504056" cy="504056"/>
            </a:xfrm>
            <a:prstGeom prst="flowChartConnector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" name="流程图: 接点 15"/>
          <p:cNvSpPr/>
          <p:nvPr/>
        </p:nvSpPr>
        <p:spPr>
          <a:xfrm>
            <a:off x="6293014" y="2125462"/>
            <a:ext cx="1707598" cy="1584176"/>
          </a:xfrm>
          <a:prstGeom prst="flowChartConnector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b="1" dirty="0">
                <a:solidFill>
                  <a:srgbClr val="FFC000"/>
                </a:solidFill>
              </a:rPr>
              <a:t>观</a:t>
            </a:r>
            <a:endParaRPr lang="zh-CN" altLang="en-US" sz="7200" dirty="0">
              <a:solidFill>
                <a:srgbClr val="FFC000"/>
              </a:solidFill>
            </a:endParaRPr>
          </a:p>
        </p:txBody>
      </p:sp>
      <p:sp>
        <p:nvSpPr>
          <p:cNvPr id="7" name="流程图: 接点 15"/>
          <p:cNvSpPr/>
          <p:nvPr/>
        </p:nvSpPr>
        <p:spPr>
          <a:xfrm>
            <a:off x="8691164" y="2100004"/>
            <a:ext cx="1707598" cy="1584176"/>
          </a:xfrm>
          <a:prstGeom prst="flowChartConnector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b="1" dirty="0">
                <a:solidFill>
                  <a:srgbClr val="FFC000"/>
                </a:solidFill>
              </a:rPr>
              <a:t>看</a:t>
            </a:r>
            <a:endParaRPr lang="zh-CN" altLang="en-US" sz="7200" dirty="0">
              <a:solidFill>
                <a:srgbClr val="FFC000"/>
              </a:solidFill>
            </a:endParaRPr>
          </a:p>
        </p:txBody>
      </p:sp>
      <p:sp>
        <p:nvSpPr>
          <p:cNvPr id="10" name="流程图: 接点 15"/>
          <p:cNvSpPr/>
          <p:nvPr/>
        </p:nvSpPr>
        <p:spPr>
          <a:xfrm>
            <a:off x="1779497" y="2126147"/>
            <a:ext cx="1707598" cy="1584176"/>
          </a:xfrm>
          <a:prstGeom prst="flowChartConnector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b="1" dirty="0">
                <a:solidFill>
                  <a:srgbClr val="FFC000"/>
                </a:solidFill>
              </a:rPr>
              <a:t>感</a:t>
            </a:r>
            <a:endParaRPr lang="zh-CN" altLang="en-US" sz="72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d"/>
      </p:transition>
    </mc:Choice>
    <mc:Fallback xmlns="">
      <p:transition>
        <p:cover dir="d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35360" y="1628800"/>
            <a:ext cx="11737306" cy="3079302"/>
          </a:xfrm>
        </p:spPr>
        <p:txBody>
          <a:bodyPr>
            <a:noAutofit/>
          </a:bodyPr>
          <a:lstStyle/>
          <a:p>
            <a:pPr marL="304800" indent="0">
              <a:buNone/>
            </a:pPr>
            <a:r>
              <a:rPr lang="zh-CN" altLang="en-US" sz="2400" dirty="0"/>
              <a:t>区块链技术去中心化、数据不可篡改、交易可追溯的技术特性，为实现去中心化的数据共享系统，保障共享数据安全，丰富访问控制机制带来了新的希望。</a:t>
            </a:r>
            <a:endParaRPr lang="en-US" altLang="zh-CN" sz="2400" dirty="0"/>
          </a:p>
          <a:p>
            <a:pPr marL="304800" indent="0">
              <a:buNone/>
            </a:pPr>
            <a:r>
              <a:rPr lang="zh-CN" altLang="en-US" sz="2400" dirty="0"/>
              <a:t>项目可以通过智能合约完成对区块链上访问控制数据的操作，可向用户提供用户信息管理、共享数据管理、共享数据发布、共享数据访问控制等功能，实现去中心化的、安全高效的数据共享服务。</a:t>
            </a:r>
            <a:endParaRPr lang="en-US" altLang="zh-CN" sz="2400" dirty="0"/>
          </a:p>
          <a:p>
            <a:pPr marL="304800" indent="0">
              <a:buNone/>
            </a:pPr>
            <a:r>
              <a:rPr lang="zh-CN" altLang="en-US" sz="2400" dirty="0"/>
              <a:t>同时项目可以使用共享积分作为访问控制机制的用户激励方式，通过共享积分引导共享数据的流通，提高用户参与数据共享的积极性。</a:t>
            </a:r>
            <a:endParaRPr lang="en-US" altLang="zh-CN" sz="2400" dirty="0"/>
          </a:p>
          <a:p>
            <a:pPr marL="304800" indent="0">
              <a:buNone/>
            </a:pPr>
            <a:r>
              <a:rPr lang="zh-CN" altLang="en-US" sz="2400" dirty="0"/>
              <a:t>另外，本文使用智能合约执行访问控制机制，有效保障机制运行效率，避免人为因素对机制造成的干扰。</a:t>
            </a:r>
          </a:p>
          <a:p>
            <a:pPr marL="762000" indent="-457200">
              <a:buNone/>
            </a:pPr>
            <a:r>
              <a:rPr b="0" u="none" dirty="0"/>
              <a:t>     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119336" y="0"/>
            <a:ext cx="3395304" cy="1412776"/>
            <a:chOff x="119336" y="0"/>
            <a:chExt cx="3395304" cy="141277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0"/>
              <a:ext cx="1412776" cy="141277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127448" y="274174"/>
              <a:ext cx="2387192" cy="75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3200" dirty="0">
                  <a:solidFill>
                    <a:schemeClr val="accent1">
                      <a:lumMod val="50000"/>
                    </a:schemeClr>
                  </a:solidFill>
                </a:rPr>
                <a:t>     </a:t>
              </a:r>
              <a:r>
                <a:rPr lang="zh-CN" altLang="en-US" sz="3200" b="1" dirty="0">
                  <a:solidFill>
                    <a:srgbClr val="203864"/>
                  </a:solidFill>
                  <a:sym typeface="+mn-ea"/>
                </a:rPr>
                <a:t>解决思路</a:t>
              </a:r>
              <a:endParaRPr lang="zh-CN" altLang="en-US" sz="1600" dirty="0">
                <a:solidFill>
                  <a:srgbClr val="20386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473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9336" y="17572"/>
            <a:ext cx="3395304" cy="1412776"/>
            <a:chOff x="119336" y="0"/>
            <a:chExt cx="3395304" cy="141277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0"/>
              <a:ext cx="1412776" cy="141277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127448" y="274174"/>
              <a:ext cx="2387192" cy="75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3200" dirty="0">
                  <a:solidFill>
                    <a:schemeClr val="accent1">
                      <a:lumMod val="50000"/>
                    </a:schemeClr>
                  </a:solidFill>
                </a:rPr>
                <a:t>     </a:t>
              </a:r>
              <a:r>
                <a:rPr lang="zh-CN" altLang="en-US" sz="3200" b="1" dirty="0">
                  <a:solidFill>
                    <a:srgbClr val="203864"/>
                  </a:solidFill>
                  <a:sym typeface="+mn-ea"/>
                </a:rPr>
                <a:t>功能架构</a:t>
              </a:r>
              <a:endParaRPr lang="zh-CN" altLang="en-US" sz="1600" dirty="0">
                <a:solidFill>
                  <a:srgbClr val="203864"/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778A9C-F859-431E-B5C6-2510E3866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196752"/>
            <a:ext cx="6912768" cy="547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11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119336" y="0"/>
            <a:ext cx="3869635" cy="1412776"/>
            <a:chOff x="119336" y="0"/>
            <a:chExt cx="3869635" cy="141277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0"/>
              <a:ext cx="1412776" cy="1412776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160046" y="28324"/>
              <a:ext cx="2828925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>
                  <a:solidFill>
                    <a:schemeClr val="accent1">
                      <a:lumMod val="50000"/>
                    </a:schemeClr>
                  </a:solidFill>
                </a:rPr>
                <a:t>  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   团队分工</a:t>
              </a:r>
              <a:endParaRPr lang="zh-CN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7869597E-7CB2-40FB-A97A-252C447C7DB1}"/>
              </a:ext>
            </a:extLst>
          </p:cNvPr>
          <p:cNvSpPr txBox="1">
            <a:spLocks/>
          </p:cNvSpPr>
          <p:nvPr/>
        </p:nvSpPr>
        <p:spPr>
          <a:xfrm>
            <a:off x="335360" y="1628800"/>
            <a:ext cx="11449272" cy="410445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800" indent="0">
              <a:buFont typeface="Arial" panose="020B0604020202090204" pitchFamily="34" charset="0"/>
              <a:buNone/>
            </a:pPr>
            <a:endParaRPr lang="zh-CN" altLang="en-US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D16399DC-50BA-450D-AB1E-2C6034ACEA36}"/>
              </a:ext>
            </a:extLst>
          </p:cNvPr>
          <p:cNvSpPr txBox="1">
            <a:spLocks/>
          </p:cNvSpPr>
          <p:nvPr/>
        </p:nvSpPr>
        <p:spPr>
          <a:xfrm>
            <a:off x="1532112" y="886593"/>
            <a:ext cx="3960440" cy="39604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0" indent="-457200">
              <a:buNone/>
            </a:pPr>
            <a:r>
              <a:rPr lang="zh-CN" altLang="en-US" sz="1600" dirty="0"/>
              <a:t>刘鼎：</a:t>
            </a:r>
            <a:endParaRPr lang="en-US" altLang="zh-CN" sz="1600" dirty="0"/>
          </a:p>
          <a:p>
            <a:pPr marL="762000" indent="-457200">
              <a:buNone/>
            </a:pPr>
            <a:r>
              <a:rPr lang="en-US" altLang="zh-CN" sz="1600" dirty="0"/>
              <a:t>1</a:t>
            </a:r>
            <a:r>
              <a:rPr lang="zh-CN" altLang="en-US" sz="1600" dirty="0"/>
              <a:t>、	任务分配与进度控制</a:t>
            </a:r>
          </a:p>
          <a:p>
            <a:pPr marL="762000" indent="-457200">
              <a:buNone/>
            </a:pPr>
            <a:r>
              <a:rPr lang="en-US" altLang="zh-CN" sz="1600" dirty="0"/>
              <a:t>2</a:t>
            </a:r>
            <a:r>
              <a:rPr lang="zh-CN" altLang="en-US" sz="1600" dirty="0"/>
              <a:t>、	</a:t>
            </a:r>
            <a:r>
              <a:rPr lang="en-US" altLang="zh-CN" sz="1600" dirty="0"/>
              <a:t>BCOS</a:t>
            </a:r>
            <a:r>
              <a:rPr lang="zh-CN" altLang="en-US" sz="1600" dirty="0"/>
              <a:t>区块链搭建</a:t>
            </a:r>
          </a:p>
          <a:p>
            <a:pPr marL="762000" indent="-457200">
              <a:buNone/>
            </a:pPr>
            <a:r>
              <a:rPr lang="en-US" altLang="zh-CN" sz="1600" dirty="0"/>
              <a:t>3</a:t>
            </a:r>
            <a:r>
              <a:rPr lang="zh-CN" altLang="en-US" sz="1600" dirty="0"/>
              <a:t>、	智能合约编写</a:t>
            </a:r>
          </a:p>
          <a:p>
            <a:pPr marL="762000" indent="-457200">
              <a:buNone/>
            </a:pPr>
            <a:r>
              <a:rPr lang="en-US" altLang="zh-CN" sz="1600" dirty="0"/>
              <a:t>4</a:t>
            </a:r>
            <a:r>
              <a:rPr lang="zh-CN" altLang="en-US" sz="1600" dirty="0"/>
              <a:t>、	页面设计</a:t>
            </a:r>
          </a:p>
          <a:p>
            <a:pPr marL="762000" indent="-457200">
              <a:buNone/>
            </a:pPr>
            <a:r>
              <a:rPr lang="en-US" altLang="zh-CN" sz="1600" dirty="0"/>
              <a:t>5</a:t>
            </a:r>
            <a:r>
              <a:rPr lang="zh-CN" altLang="en-US" sz="1600" dirty="0"/>
              <a:t>、	数据大厅页面编码</a:t>
            </a:r>
          </a:p>
          <a:p>
            <a:pPr marL="762000" indent="-457200">
              <a:buNone/>
            </a:pPr>
            <a:r>
              <a:rPr lang="en-US" altLang="zh-CN" sz="1600" dirty="0"/>
              <a:t>6</a:t>
            </a:r>
            <a:r>
              <a:rPr lang="zh-CN" altLang="en-US" sz="1600" dirty="0"/>
              <a:t>、	转移积分页面编码</a:t>
            </a:r>
          </a:p>
          <a:p>
            <a:pPr marL="762000" indent="-457200">
              <a:buNone/>
            </a:pPr>
            <a:r>
              <a:rPr lang="en-US" altLang="zh-CN" sz="1600" dirty="0"/>
              <a:t>7</a:t>
            </a:r>
            <a:r>
              <a:rPr lang="zh-CN" altLang="en-US" sz="1600" dirty="0"/>
              <a:t>、	黑盒测试</a:t>
            </a:r>
          </a:p>
          <a:p>
            <a:pPr marL="762000" indent="-457200">
              <a:buNone/>
            </a:pPr>
            <a:r>
              <a:rPr lang="en-US" altLang="zh-CN" sz="1600" dirty="0"/>
              <a:t>8</a:t>
            </a:r>
            <a:r>
              <a:rPr lang="zh-CN" altLang="en-US" sz="1600" dirty="0"/>
              <a:t>、	项目文档编写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1367AF70-8EA9-4969-A3D8-4B596F651893}"/>
              </a:ext>
            </a:extLst>
          </p:cNvPr>
          <p:cNvSpPr txBox="1">
            <a:spLocks/>
          </p:cNvSpPr>
          <p:nvPr/>
        </p:nvSpPr>
        <p:spPr>
          <a:xfrm>
            <a:off x="1532112" y="4489688"/>
            <a:ext cx="2844316" cy="21321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0" indent="-457200">
              <a:buNone/>
            </a:pPr>
            <a:r>
              <a:rPr lang="zh-CN" altLang="en-US" sz="1600" dirty="0"/>
              <a:t>李浩然：</a:t>
            </a:r>
            <a:endParaRPr lang="en-US" altLang="zh-CN" sz="1600" dirty="0"/>
          </a:p>
          <a:p>
            <a:pPr marL="762000" indent="-457200">
              <a:buNone/>
            </a:pPr>
            <a:r>
              <a:rPr lang="en-US" altLang="zh-CN" sz="1600" dirty="0"/>
              <a:t>1</a:t>
            </a:r>
            <a:r>
              <a:rPr lang="zh-CN" altLang="en-US" sz="1600" dirty="0"/>
              <a:t>、	</a:t>
            </a:r>
            <a:r>
              <a:rPr lang="en-US" altLang="zh-CN" sz="1600" dirty="0"/>
              <a:t>BCOS</a:t>
            </a:r>
            <a:r>
              <a:rPr lang="zh-CN" altLang="en-US" sz="1600" dirty="0"/>
              <a:t>区块链搭建</a:t>
            </a:r>
          </a:p>
          <a:p>
            <a:pPr marL="762000" indent="-457200">
              <a:buNone/>
            </a:pPr>
            <a:r>
              <a:rPr lang="en-US" altLang="zh-CN" sz="1600" dirty="0"/>
              <a:t>2</a:t>
            </a:r>
            <a:r>
              <a:rPr lang="zh-CN" altLang="en-US" sz="1600" dirty="0"/>
              <a:t>、智能合约编写</a:t>
            </a:r>
          </a:p>
          <a:p>
            <a:pPr marL="762000" indent="-457200">
              <a:buNone/>
            </a:pPr>
            <a:r>
              <a:rPr lang="en-US" altLang="zh-CN" sz="1600" dirty="0"/>
              <a:t>3</a:t>
            </a:r>
            <a:r>
              <a:rPr lang="zh-CN" altLang="en-US" sz="1600" dirty="0"/>
              <a:t>、页面设计与前端编码</a:t>
            </a:r>
          </a:p>
          <a:p>
            <a:pPr marL="762000" indent="-457200">
              <a:buNone/>
            </a:pPr>
            <a:r>
              <a:rPr lang="en-US" altLang="zh-CN" sz="1600" dirty="0"/>
              <a:t>4</a:t>
            </a:r>
            <a:r>
              <a:rPr lang="zh-CN" altLang="en-US" sz="1600" dirty="0"/>
              <a:t>、黑盒测试</a:t>
            </a:r>
          </a:p>
          <a:p>
            <a:pPr marL="762000" indent="-457200">
              <a:buNone/>
            </a:pPr>
            <a:r>
              <a:rPr lang="en-US" altLang="zh-CN" sz="1600" dirty="0"/>
              <a:t>5</a:t>
            </a:r>
            <a:r>
              <a:rPr lang="zh-CN" altLang="en-US" sz="1600" dirty="0"/>
              <a:t>、项目文档编写</a:t>
            </a:r>
          </a:p>
          <a:p>
            <a:pPr marL="762000" indent="-457200">
              <a:buNone/>
            </a:pPr>
            <a:endParaRPr lang="zh-CN" altLang="en-US" sz="1600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07AD071B-4E02-4C03-953B-5B75FC5B57B6}"/>
              </a:ext>
            </a:extLst>
          </p:cNvPr>
          <p:cNvSpPr txBox="1">
            <a:spLocks/>
          </p:cNvSpPr>
          <p:nvPr/>
        </p:nvSpPr>
        <p:spPr>
          <a:xfrm>
            <a:off x="7239209" y="4489688"/>
            <a:ext cx="3514969" cy="236831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0" indent="-457200">
              <a:buNone/>
            </a:pPr>
            <a:r>
              <a:rPr lang="zh-CN" altLang="en-US" sz="1600" dirty="0"/>
              <a:t>刘泽辉：</a:t>
            </a:r>
            <a:endParaRPr lang="en-US" altLang="zh-CN" sz="1600" dirty="0"/>
          </a:p>
          <a:p>
            <a:pPr marL="762000" indent="-457200">
              <a:buNone/>
            </a:pPr>
            <a:r>
              <a:rPr lang="en-US" altLang="zh-CN" sz="1600" dirty="0"/>
              <a:t>1</a:t>
            </a:r>
            <a:r>
              <a:rPr lang="zh-CN" altLang="en-US" sz="1600" dirty="0"/>
              <a:t>、</a:t>
            </a:r>
            <a:r>
              <a:rPr lang="en-US" altLang="zh-CN" sz="1600" dirty="0"/>
              <a:t>BCOS</a:t>
            </a:r>
            <a:r>
              <a:rPr lang="zh-CN" altLang="en-US" sz="1600" dirty="0"/>
              <a:t>区块链搭建</a:t>
            </a:r>
          </a:p>
          <a:p>
            <a:pPr marL="762000" indent="-457200">
              <a:buNone/>
            </a:pPr>
            <a:r>
              <a:rPr lang="en-US" altLang="zh-CN" sz="1600" dirty="0"/>
              <a:t>2</a:t>
            </a:r>
            <a:r>
              <a:rPr lang="zh-CN" altLang="en-US" sz="1600" dirty="0"/>
              <a:t>、智能合约编写</a:t>
            </a:r>
          </a:p>
          <a:p>
            <a:pPr marL="762000" indent="-457200">
              <a:buNone/>
            </a:pPr>
            <a:r>
              <a:rPr lang="en-US" altLang="zh-CN" sz="1600" dirty="0"/>
              <a:t>3</a:t>
            </a:r>
            <a:r>
              <a:rPr lang="zh-CN" altLang="en-US" sz="1600" dirty="0"/>
              <a:t>、后端</a:t>
            </a:r>
            <a:r>
              <a:rPr lang="en-US" altLang="zh-CN" sz="1600" dirty="0"/>
              <a:t>POJO</a:t>
            </a:r>
            <a:r>
              <a:rPr lang="zh-CN" altLang="en-US" sz="1600" dirty="0"/>
              <a:t>、</a:t>
            </a:r>
            <a:r>
              <a:rPr lang="en-US" altLang="zh-CN" sz="1600" dirty="0"/>
              <a:t>Result</a:t>
            </a:r>
            <a:r>
              <a:rPr lang="zh-CN" altLang="en-US" sz="1600" dirty="0"/>
              <a:t>的编码以及</a:t>
            </a:r>
            <a:r>
              <a:rPr lang="en-US" altLang="zh-CN" sz="1600" dirty="0"/>
              <a:t>controller</a:t>
            </a:r>
            <a:r>
              <a:rPr lang="zh-CN" altLang="en-US" sz="1600" dirty="0"/>
              <a:t>层的完善</a:t>
            </a:r>
          </a:p>
          <a:p>
            <a:pPr marL="762000" indent="-457200">
              <a:buNone/>
            </a:pPr>
            <a:r>
              <a:rPr lang="en-US" altLang="zh-CN" sz="1600" dirty="0"/>
              <a:t>4</a:t>
            </a:r>
            <a:r>
              <a:rPr lang="zh-CN" altLang="en-US" sz="1600" dirty="0"/>
              <a:t>、黑盒测试</a:t>
            </a:r>
          </a:p>
          <a:p>
            <a:pPr marL="762000" indent="-457200">
              <a:buNone/>
            </a:pPr>
            <a:r>
              <a:rPr lang="en-US" altLang="zh-CN" sz="1600" dirty="0"/>
              <a:t>5</a:t>
            </a:r>
            <a:r>
              <a:rPr lang="zh-CN" altLang="en-US" sz="1600" dirty="0"/>
              <a:t>、项目文档编写</a:t>
            </a:r>
          </a:p>
          <a:p>
            <a:pPr marL="762000" indent="-457200">
              <a:buNone/>
            </a:pPr>
            <a:endParaRPr lang="zh-CN" altLang="en-US" sz="1600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946FEDF0-58D8-4539-8917-1786E296A179}"/>
              </a:ext>
            </a:extLst>
          </p:cNvPr>
          <p:cNvSpPr txBox="1">
            <a:spLocks/>
          </p:cNvSpPr>
          <p:nvPr/>
        </p:nvSpPr>
        <p:spPr>
          <a:xfrm>
            <a:off x="7239209" y="858269"/>
            <a:ext cx="3816424" cy="352662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0" indent="-457200">
              <a:buNone/>
            </a:pPr>
            <a:r>
              <a:rPr lang="zh-CN" altLang="en-US" sz="1600" dirty="0"/>
              <a:t>李健：</a:t>
            </a:r>
            <a:endParaRPr lang="en-US" altLang="zh-CN" sz="1600" dirty="0"/>
          </a:p>
          <a:p>
            <a:pPr marL="762000" indent="-457200">
              <a:buNone/>
            </a:pPr>
            <a:r>
              <a:rPr lang="en-US" altLang="zh-CN" sz="1600" dirty="0"/>
              <a:t>1.	BCOS</a:t>
            </a:r>
            <a:r>
              <a:rPr lang="zh-CN" altLang="en-US" sz="1600" dirty="0"/>
              <a:t>区块链搭建</a:t>
            </a:r>
          </a:p>
          <a:p>
            <a:pPr marL="762000" indent="-457200">
              <a:buNone/>
            </a:pPr>
            <a:r>
              <a:rPr lang="en-US" altLang="zh-CN" sz="1600" dirty="0"/>
              <a:t>2.	</a:t>
            </a:r>
            <a:r>
              <a:rPr lang="zh-CN" altLang="en-US" sz="1600" dirty="0"/>
              <a:t>智能合约编写</a:t>
            </a:r>
          </a:p>
          <a:p>
            <a:pPr marL="762000" indent="-457200">
              <a:buNone/>
            </a:pPr>
            <a:r>
              <a:rPr lang="en-US" altLang="zh-CN" sz="1600" dirty="0"/>
              <a:t>3.	</a:t>
            </a:r>
            <a:r>
              <a:rPr lang="zh-CN" altLang="en-US" sz="1600" dirty="0"/>
              <a:t>后端框架搭建</a:t>
            </a:r>
          </a:p>
          <a:p>
            <a:pPr marL="762000" indent="-457200">
              <a:buNone/>
            </a:pPr>
            <a:r>
              <a:rPr lang="en-US" altLang="zh-CN" sz="1600" dirty="0"/>
              <a:t>4.	</a:t>
            </a:r>
            <a:r>
              <a:rPr lang="zh-CN" altLang="en-US" sz="1600" dirty="0"/>
              <a:t>后端用户模块编码</a:t>
            </a:r>
          </a:p>
          <a:p>
            <a:pPr marL="762000" indent="-457200">
              <a:buNone/>
            </a:pPr>
            <a:r>
              <a:rPr lang="en-US" altLang="zh-CN" sz="1600" dirty="0"/>
              <a:t>5.	</a:t>
            </a:r>
            <a:r>
              <a:rPr lang="zh-CN" altLang="en-US" sz="1600" dirty="0"/>
              <a:t>后端数据模块编码</a:t>
            </a:r>
          </a:p>
          <a:p>
            <a:pPr marL="762000" indent="-457200">
              <a:buNone/>
            </a:pPr>
            <a:r>
              <a:rPr lang="en-US" altLang="zh-CN" sz="1600" dirty="0"/>
              <a:t>6.	</a:t>
            </a:r>
            <a:r>
              <a:rPr lang="zh-CN" altLang="en-US" sz="1600" dirty="0"/>
              <a:t>后端控制模块编码</a:t>
            </a:r>
          </a:p>
          <a:p>
            <a:pPr marL="762000" indent="-457200">
              <a:buNone/>
            </a:pPr>
            <a:r>
              <a:rPr lang="en-US" altLang="zh-CN" sz="1600" dirty="0"/>
              <a:t>7.	</a:t>
            </a:r>
            <a:r>
              <a:rPr lang="zh-CN" altLang="en-US" sz="1600" dirty="0"/>
              <a:t>后端请求模块编码</a:t>
            </a:r>
          </a:p>
          <a:p>
            <a:pPr marL="762000" indent="-457200">
              <a:buNone/>
            </a:pPr>
            <a:r>
              <a:rPr lang="en-US" altLang="zh-CN" sz="1600" dirty="0"/>
              <a:t>8.	</a:t>
            </a:r>
            <a:r>
              <a:rPr lang="zh-CN" altLang="en-US" sz="1600" dirty="0"/>
              <a:t>后端接口单元测试</a:t>
            </a:r>
          </a:p>
          <a:p>
            <a:pPr marL="762000" indent="-457200">
              <a:buNone/>
            </a:pPr>
            <a:r>
              <a:rPr lang="en-US" altLang="zh-CN" sz="1600" dirty="0"/>
              <a:t>9.	</a:t>
            </a:r>
            <a:r>
              <a:rPr lang="zh-CN" altLang="en-US" sz="1600" dirty="0"/>
              <a:t>项目文档编写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d"/>
      </p:transition>
    </mc:Choice>
    <mc:Fallback xmlns=""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196" y="32371"/>
            <a:ext cx="1838294" cy="1838294"/>
          </a:xfrm>
          <a:prstGeom prst="rect">
            <a:avLst/>
          </a:prstGeom>
        </p:spPr>
      </p:pic>
      <p:sp>
        <p:nvSpPr>
          <p:cNvPr id="4" name="流程图: 接点 3"/>
          <p:cNvSpPr/>
          <p:nvPr/>
        </p:nvSpPr>
        <p:spPr>
          <a:xfrm>
            <a:off x="5375920" y="620688"/>
            <a:ext cx="1807737" cy="1673831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dirty="0"/>
              <a:t>2</a:t>
            </a:r>
            <a:endParaRPr lang="zh-CN" altLang="en-US" sz="66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68938" y="486860"/>
            <a:ext cx="1944463" cy="105974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 rot="14673515">
            <a:off x="8265350" y="-61875"/>
            <a:ext cx="840187" cy="1826750"/>
            <a:chOff x="2662745" y="-205272"/>
            <a:chExt cx="840187" cy="1826750"/>
          </a:xfrm>
        </p:grpSpPr>
        <p:sp>
          <p:nvSpPr>
            <p:cNvPr id="9" name="流程图: 接点 8"/>
            <p:cNvSpPr/>
            <p:nvPr/>
          </p:nvSpPr>
          <p:spPr>
            <a:xfrm>
              <a:off x="2662745" y="-205272"/>
              <a:ext cx="504056" cy="504056"/>
            </a:xfrm>
            <a:prstGeom prst="flowChartConnector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流程图: 接点 9"/>
            <p:cNvSpPr/>
            <p:nvPr/>
          </p:nvSpPr>
          <p:spPr>
            <a:xfrm flipH="1">
              <a:off x="3160566" y="543366"/>
              <a:ext cx="342366" cy="330552"/>
            </a:xfrm>
            <a:prstGeom prst="flowChartConnector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流程图: 接点 10"/>
            <p:cNvSpPr/>
            <p:nvPr/>
          </p:nvSpPr>
          <p:spPr>
            <a:xfrm>
              <a:off x="2779528" y="1221368"/>
              <a:ext cx="426275" cy="400110"/>
            </a:xfrm>
            <a:prstGeom prst="flowChartConnector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3" r="10764" b="8621"/>
          <a:stretch>
            <a:fillRect/>
          </a:stretch>
        </p:blipFill>
        <p:spPr>
          <a:xfrm>
            <a:off x="-672752" y="4106029"/>
            <a:ext cx="4968552" cy="2756772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66624">
            <a:off x="10246424" y="5073632"/>
            <a:ext cx="2010248" cy="1881774"/>
          </a:xfrm>
          <a:prstGeom prst="rect">
            <a:avLst/>
          </a:prstGeom>
          <a:effectLst>
            <a:outerShdw blurRad="127000" dist="38100" dir="8100000" algn="tr" rotWithShape="0">
              <a:prstClr val="black">
                <a:alpha val="8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71" y="-262945"/>
            <a:ext cx="1838295" cy="2428926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4664658" y="3087511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</a:rPr>
              <a:t>项目视频演示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9336" y="0"/>
            <a:ext cx="3570144" cy="1412776"/>
            <a:chOff x="119336" y="0"/>
            <a:chExt cx="3570144" cy="141277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0"/>
              <a:ext cx="1412776" cy="141277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133972" y="249957"/>
              <a:ext cx="2555508" cy="75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>
                  <a:solidFill>
                    <a:schemeClr val="accent1">
                      <a:lumMod val="50000"/>
                    </a:schemeClr>
                  </a:solidFill>
                </a:rPr>
                <a:t>     </a:t>
              </a:r>
              <a:r>
                <a:rPr lang="zh-CN" altLang="en-US" sz="3200" b="1" dirty="0">
                  <a:solidFill>
                    <a:schemeClr val="accent1">
                      <a:lumMod val="50000"/>
                    </a:schemeClr>
                  </a:solidFill>
                </a:rPr>
                <a:t>演示视频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</a:rPr>
                <a:t>  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d"/>
      </p:transition>
    </mc:Choice>
    <mc:Fallback xmlns="">
      <p:transition>
        <p:cover dir="d"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E657119C-6982-421D-8BA7-E74DEB70A7D9-1">
      <extobjdata type="E657119C-6982-421D-8BA7-E74DEB70A7D9" data="ewoJIkNhdGVnb3J5IiA6ICJtaW5kX2ZyZWUiLAoJIkRlZmluaXRpb24iIDogIkpUZENKVEl5YVdRbE1qSWxNMEVsTWpKeWIyOTBKVEl5SlRKREpUSXljM1J5ZFdOMGRYSmxKVEl5SlROQkpUSXliV2x1WkY5bWNtVmxKVEl5SlRKREpUSXliR1ZtZEVOb2FXeGtjbVZ1SlRJeUpUTkJKVFZDSlRkQ0pUSXlhV1FsTWpJbE0wRWxNakk0T1RGaFptWXhObU5sT0RNbE1qSWxNa01sTWpKMGFYUnNaU1V5TWlVelFTVXlNaVZGT1NWQ1FpVTROQ1ZGTnlWQk5pVkJOeVZGT1NWQ1JTVTVPU1V5TWlVeVF5VXlNbU5vYVd4a2NtVnVKVEl5SlROQkpUVkNKVGRDSlRJeWFXUWxNaklsTTBFbE1qSmpZbU5tTnpRNVkyRmtNR0lsTWpJbE1rTWxNakp3WVhKbGJuUWxNaklsTTBFbE1qSTRPVEZoWm1ZeE5tTmxPRE1sTWpJbE1rTWxNakpqYUdsc1pISmxiaVV5TWlVelFTVTFRaVUxUkNVeVF5VXlNblJwZEd4bEpUSXlKVE5CSlRJeUpVVTVKVGxESlRnd0pVVTJKVUl4SlRneUpVVTFKVGc0SlRnMkpVVTJKVGxGSlRrd0pUSXlKVGRFSlRKREpUZENKVEl5YVdRbE1qSWxNMEVsTWpJeFpHRXlNR0kwWm1NMVl6RWxNaklsTWtNbE1qSndZWEpsYm5RbE1qSWxNMEVsTWpJNE9URmhabVl4Tm1ObE9ETWxNaklsTWtNbE1qSmphR2xzWkhKbGJpVXlNaVV6UVNVMVFpVTFSQ1V5UXlVeU1uUnBkR3hsSlRJeUpUTkJKVEl5SlVVMUpUaEZKVGxHSlVVMUpUbEZKVGhDSlVVNEpVRkZKVUpGSlVVNEpVRkZKVUV4SlRJeUpUZEVKVEpESlRkQ0pUSXlhV1FsTWpJbE0wRWxNakprTXpNME9USm1PREExWkRrbE1qSWxNa01sTWpKd1lYSmxiblFsTWpJbE0wRWxNakk0T1RGaFptWXhObU5sT0RNbE1qSWxNa01sTWpKamFHbHNaSEpsYmlVeU1pVXpRU1UxUWlVMVJDVXlReVV5TW5ScGRHeGxKVEl5SlROQkpUSXlKVVUzSlVKRUpUa3hKVVU1SlVFeEpVSTFKVVUySlRsR0pVRTFKVVUzSlRsREpUaENKVVUxSlVFMEpVRTNKVVUxSlRsQ0pVSkZKVVZHSlVKREpUZzRKVVUySlRrMEpVSkZKVVUzSlVKREpVRTVKVVUySlRrM0pUaENKVVU0SlVKRUpVRkRKVVZHSlVKREpUZzVKVEl5SlRkRUpUSkRKVGRDSlRJeWFXUWxNaklsTTBFbE1qSmlNak14WW1VMVlqWTJZemNsTWpJbE1rTWxNakp3WVhKbGJuUWxNaklsTTBFbE1qSTRPVEZoWm1ZeE5tTmxPRE1sTWpJbE1rTWxNakpqYUdsc1pISmxiaVV5TWlVelFTVTFRaVUxUkNVeVF5VXlNblJwZEd4bEpUSXlKVE5CSlRJeUpVVTNKVUpFSlRreEpVVTVKVUV4SlVJMUpVVTFKVGxDSlVKRkpVVTNKVGc1SlRnM0pVVTBKVUpHSlRsRUpVVTFKVUZFSlRrNEpVVTJKVGxESlVGREpVVTFKVGxESlVJd0pUSXlKVGRFSlRKREpUZENKVEl5YVdRbE1qSWxNMEVsTWpJeE0yVmtZV1E0TmpGak5qWWxNaklsTWtNbE1qSndZWEpsYm5RbE1qSWxNMEVsTWpJNE9URmhabVl4Tm1ObE9ETWxNaklsTWtNbE1qSmphR2xzWkhKbGJpVXlNaVV6UVNVMVFpVTFSQ1V5UXlVeU1uUnBkR3hsSlRJeUpUTkJKVEl5SlVVM0pVSkVKVGt4SlVVNUpVRXhKVUkxSlVVNEpVRTNKVGcySlVVNUpVRXlKVGt4SlVVMUpUZzFKVUU0SlVVMUpVSXhKVGhHSlVVMkpUa3lKVUZFSlVVMkpUazBKVUpGSlVVekpUZ3dKVGd4SlVVNEpVRTNKVUUySlVVMUpVSXhKVGhHSlVVNEpVSXdKVGd6SlVVNEpUaEJKVGd5SlVVMEpVSkJKVUZGSlVVMUpVSkJKVUUySlRKR0pVVTVKVGxHSlVJekpVVTVKVGczSlRoR0pUSXlKVGRFSlRKREpUZENKVEl5YVdRbE1qSWxNMEVsTWpKbVpqSmxOVEJtTVRreU1XSWxNaklsTWtNbE1qSndZWEpsYm5RbE1qSWxNMEVsTWpJNE9URmhabVl4Tm1ObE9ETWxNaklsTWtNbE1qSmphR2xzWkhKbGJpVXlNaVV6UVNVMVFpVTFSQ1V5UXlVeU1uUnBkR3hsSlRJeUpUTkJKVEl5SlVVMkpVSTFKVGhDSlVVNEpVRkdKVGsxSlRJeUpUZEVKVFZFSlRKREpUSXljR0Z5Wlc1MEpUSXlKVE5CSlRJeWNtOXZkQ1V5TWlVM1JDVXlReVUzUWlVeU1tbGtKVEl5SlROQkpUSXlZbUl4TUdVek16UTNZalJqSlRJeUpUSkRKVEl5ZEdsMGJHVWxNaklsTTBFbE1qSWxSVFFsUWtRbE9UVWxSVGdsUVRNbE9UVWxSVFlsT1RnbE9FVWxNaklsTWtNbE1qSmphR2xzWkhKbGJpVXlNaVV6UVNVMVFpVTNRaVV5TW1sa0pUSXlKVE5CSlRJeU56TTBaRGN4WTJaak5HRTBKVEl5SlRKREpUSXlkR2wwYkdVbE1qSWxNMEVsTWpJbFJUa2xPVU1sT0RBbFJUWWxRakVsT0RJbFJUVWxPRGdsT0RZbFJUWWxPVVVsT1RBbE1qSWxNa01sTWpKd1lYSmxiblFsTWpJbE0wRWxNakppWWpFd1pUTXpORGRpTkdNbE1qSWxNa01sTWpKamFHbHNaSEpsYmlVeU1pVXpRU1UxUWlVMVJDVTNSQ1V5UXlVM1FpVXlNbWxrSlRJeUpUTkJKVEl5TWpnNE1XVTNOekE1WmpZMEpUSXlKVEpESlRJeWRHbDBiR1VsTWpJbE0wRWxNaklsUlRjbE9UVWxPRU1sUlRrbE9VUWxRVElsUlRnbFFVVWxRa1VsUlRnbFFVVWxRVEVsTWpJbE1rTWxNakpqYUdsc1pISmxiaVV5TWlVelFTVTFRaVUxUkNVeVF5VXlNbkJoY21WdWRDVXlNaVV6UVNVeU1tSmlNVEJsTXpNME4ySTBZeVV5TWlVM1JDVXlReVUzUWlVeU1tbGtKVEl5SlROQkpUSXlNREExTXpJeU5EazJZbU5qSlRJeUpUSkRKVEl5Y0dGeVpXNTBKVEl5SlROQkpUSXlZbUl4TUdVek16UTNZalJqSlRJeUpUSkRKVEl5WTJocGJHUnlaVzRsTWpJbE0wRWxOVUlsTlVRbE1rTWxNakowYVhSc1pTVXlNaVV6UVNVeU1pVkZOU1U0UlNVNE5pVkZOU1U0UmlWQ01pVkZPQ1ZCUlNWQ01DVkZOU1ZDUkNVNU5TVkZOU1U0UVNVNVJpVkZPQ1U0TXlWQ1JDVkZOU1ZCUlNVNVJTVkZOeVU0UlNWQ01DVXlNaVUzUkNVeVF5VTNRaVV5TW1sa0pUSXlKVE5CSlRJeU0yWTRNalk1T1RJME56Y3dKVEl5SlRKREpUSXljR0Z5Wlc1MEpUSXlKVE5CSlRJeVltSXhNR1V6TXpRM1lqUmpKVEl5SlRKREpUSXlZMmhwYkdSeVpXNGxNaklsTTBFbE5VSWxOVVFsTWtNbE1qSjBhWFJzWlNVeU1pVXpRU1V5TWlWRk5pVTVOQ1ZDTmlWRk9DVTVOeVU0UmlWRk5TVTRRU1U1UmlWRk9DVTRNeVZDUkNWRk5TVkJSU1U1UlNWRk55VTRSU1ZDTUNVeU1pVTNSQ1V5UXlVM1FpVXlNbWxrSlRJeUpUTkJKVEl5TldNMU1XRTVNV0V4TkdOaUpUSXlKVEpESlRJeWNHRnlaVzUwSlRJeUpUTkJKVEl5WW1JeE1HVXpNelEzWWpSakpUSXlKVEpESlRJeVkyaHBiR1J5Wlc0bE1qSWxNMEVsTlVJbE5VUWxNa01sTWpKMGFYUnNaU1V5TWlVelFTVXlNaVZGT1NWQk5pVTVOaVZGT1NWQk1TVkNOU1ZGTlNWQ1JpVkJRaVZGTmlVNFJDVkNOeVZGT1NWQk1TVkNOU1V5TWlVM1JDVXlReVUzUWlVeU1tbGtKVEl5SlROQkpUSXlPV0V6TkRWaVpXUmtNV1psSlRJeUpUSkRKVEl5Y0dGeVpXNTBKVEl5SlROQkpUSXlZbUl4TUdVek16UTNZalJqSlRJeUpUSkRKVEl5WTJocGJHUnlaVzRsTWpJbE0wRWxOVUlsTlVRbE1rTWxNakowYVhSc1pTVXlNaVV6UVNVeU1pVkZOU1U1TUNWQlJpVkZOU1U0UVNWQk9DVkZPU1ZCTVNWQ05TVXlNaVUzUkNVeVF5VTNRaVV5TW1sa0pUSXlKVE5CSlRJeVpEaGpaR1l4WmpFMk5qRTFKVEl5SlRKREpUSXljR0Z5Wlc1MEpUSXlKVE5CSlRJeVltSXhNR1V6TXpRM1lqUmpKVEl5SlRKREpUSXlZMmhwYkdSeVpXNGxNaklsTTBFbE5VSWxOVVFsTWtNbE1qSjBhWFJzWlNVeU1pVXpRU1V5TWxWSkpVVTFKVUk0SlRnekpVVTFKVUl4SlRnd0pUSXlKVGRFSlRKREpUZENKVEl5YVdRbE1qSWxNMEVsTWpKbFl6VmxOVEppTW1KalpqTWxNaklsTWtNbE1qSndZWEpsYm5RbE1qSWxNMEVsTWpKaVlqRXdaVE16TkRkaU5HTWxNaklsTWtNbE1qSmphR2xzWkhKbGJpVXlNaVV6UVNVMVFpVTFSQ1V5UXlVeU1uUnBkR3hsSlRJeUpUTkJKVEl5SlVVMkpVSTFKVGhDSlVVNEpVRkdKVGsxSlRJeUpUZEVKVFZFSlRKREpUSXljR0Z5Wlc1MEpUSXlKVE5CSlRJeWNtOXZkQ1V5TWlVM1JDVTFSQ1V5UXlVeU1uUnBkR3hsSlRJeUpUTkJKVEl5SlVVNUpVRXhKVUk1SlVVM0pUbENKVUZGSlVVMkpUZzRKVGt3SlVVMUpUa3hKVGs0SlRJeUpUSkRKVEl5Y205dmRDVXlNaVV6UVhSeWRXVWxNa01sTWpKMGFHVnRaU1V5TWlVelFTVXlNbU52Ykc5eVRHbHVaWE1sTWpJbE1rTWxNakpqYUdsc1pISmxiaVV5TWlVelFTVTFRaVUzUWlVeU1tbGtKVEl5SlROQkpUSXlaVFV5TUdNd01XWTVZVGN4SlRJeUpUSkRKVEl5ZEdsMGJHVWxNaklsTTBFbE1qSWxSVFlsT1VRbE9FVWxSVFlsT1RrbE9UTWxSVGdsT0VZbFFqSWxNaklsTWtNbE1qSnpkSGxzWlNVeU1pVXpRU1UzUWlVeU1tTnZiRzl5SlRJeUpUTkJKVEl5SlRJemJuVnNiQ1V5TWlVM1JDVXlReVV5TW5CaGNtVnVkQ1V5TWlVelFTVXlNbkp2YjNRbE1qSWxNa01sTWpKamFHbHNaSEpsYmlVeU1pVXpRU1UxUWlVM1FpVXlNbWxrSlRJeUpUTkJKVEl5WldVMU1ETmxaVEE0TURjeUpUSXlKVEpESlRJeWRHbDBiR1VsTWpJbE0wRWxNaklsUlRrbE9VTWxPREFsUlRZbFFqRWxPRElsUlRVbE9EZ2xPRFlsUlRZbE9VVWxPVEFsTWpJbE1rTWxNakp3WVhKbGJuUWxNaklsTTBFbE1qSmxOVEl3WXpBeFpqbGhOekVsTWpJbE1rTWxNakpqYUdsc1pISmxiaVV5TWlVelFTVTFRaVUxUkNVM1JDVXlReVUzUWlVeU1tbGtKVEl5SlROQkpUSXlaV00yWVRNMU0yWXdOalprSlRJeUpUSkRKVEl5ZEdsMGJHVWxNaklsTTBFbE1qSWxSVGNsT1RVbE9FTWxSVGtsT1VRbFFUSWxSVGdsUVVVbFFrVWxSVGdsUVVVbFFURWxNaklsTWtNbE1qSmphR2xzWkhKbGJpVXlNaVV6UVNVMVFpVTFSQ1V5UXlVeU1uQmhjbVZ1ZENVeU1pVXpRU1V5TW1VMU1qQmpNREZtT1dFM01TVXlNaVUzUkNVeVF5VTNRaVV5TW1sa0pUSXlKVE5CSlRJeU9EVmhNemMzT0RBME9UQmxKVEl5SlRKREpUSXljR0Z5Wlc1MEpUSXlKVE5CSlRJeVpUVXlNR013TVdZNVlUY3hKVEl5SlRKREpUSXlZMmhwYkdSeVpXNGxNaklsTTBFbE5VSWxOVVFsTWtNbE1qSjBhWFJzWlNVeU1pVXpRU1V5TWlWRk5pVTVSU1ZDTmlWRk5pVTVSU1U0TkNWRk9DVkJSU1ZDUlNWRk9DVkJSU1ZCTVNVeU1pVTNSQ1V5UXlVM1FpVXlNbWxrSlRJeUpUTkJKVEl5T0dReE5ESXlZbVkyTldaaEpUSXlKVEpESlRJeWNHRnlaVzUwSlRJeUpUTkJKVEl5WlRVeU1HTXdNV1k1WVRjeEpUSXlKVEpESlRJeVkyaHBiR1J5Wlc0bE1qSWxNMEVsTlVJbE5VUWxNa01sTWpKMGFYUnNaU1V5TWlVelFTVXlNaVZGTmlVNU5TVkNNQ1ZGTmlVNFJDVkJSU1ZGTlNWQ1FTVTVNeVZGT0NWQlJTVkNSU1ZGT0NWQlJTVkJNU1V5TWlVM1JDVXlReVUzUWlVeU1tbGtKVEl5SlROQkpUSXlNV0pqT0RJME9URXdOamRpSlRJeUpUSkRKVEl5Y0dGeVpXNTBKVEl5SlROQkpUSXlaVFV5TUdNd01XWTVZVGN4SlRJeUpUSkRKVEl5WTJocGJHUnlaVzRsTWpJbE0wRWxOVUlsTlVRbE1rTWxNakowYVhSc1pTVXlNaVV6UVNVeU1pVkZOaVU1TUNVNVF5VkZOeVZDTkNWQk1pVkZOU1U0UVNVNVJpVkZPQ1U0TXlWQ1JDVXlNaVUzUkNVeVF5VTNRaVV5TW1sa0pUSXlKVE5CSlRJeU9UWTVNRFpsTkdZMlpEZzJKVEl5SlRKREpUSXljR0Z5Wlc1MEpUSXlKVE5CSlRJeVpUVXlNR013TVdZNVlUY3hKVEl5SlRKREpUSXlZMmhwYkdSeVpXNGxNaklsTTBFbE5VSWxOVVFsTWtNbE1qSjBhWFJzWlNVeU1pVXpRU1V5TWlWRk5TVTRSU1U0TmlWRk5TVTRSaVZDTWlWRk9DVkJSU1ZDTUNWRk5TVkNSQ1U1TlNWRk5TVTRRU1U1UmlWRk9DVTRNeVZDUkNVeU1pVTNSQ1V5UXlVM1FpVXlNbWxrSlRJeUpUTkJKVEl5T1RGaE16RXdaR0ZtWldZMEpUSXlKVEpESlRJeWNHRnlaVzUwSlRJeUpUTkJKVEl5WlRVeU1HTXdNV1k1WVRjeEpUSXlKVEpESlRJeVkyaHBiR1J5Wlc0bE1qSWxNMEVsTlVJbE5VUWxNa01sTWpKMGFYUnNaU1V5TWlVelFTVXlNaVZGT1NVNE15VkJPQ1ZGTlNVNE9DVTROaVZGT0NWQlJTVkNSU1ZGTnlWQ1JDVkJSU1ZGTlNVNFFTVTVSaVZGT0NVNE15VkNSQ1V5TWlVM1JDVXlReVUzUWlVeU1tbGtKVEl5SlROQkpUSXlNMlV4T0RZMU9ERTNNMll5SlRJeUpUSkRKVEl5Y0dGeVpXNTBKVEl5SlROQkpUSXlaVFV5TUdNd01XWTVZVGN4SlRJeUpUSkRKVEl5WTJocGJHUnlaVzRsTWpJbE0wRWxOVUlsTlVRbE1rTWxNakowYVhSc1pTVXlNaVV6UVNVeU1pVkZPQ1ZCUmlWQ055VkZOaVZDTVNVNE1pVkZOaVU0UWlWQk5pVkZOaVU0T0NWQlFTVXlNaVUzUkNVMVJDVTNSQ1V5UXlVM1FpVXlNbWxrSlRJeUpUTkJKVEl5TnpnNU9XSmxOMlpsTm1WaUpUSXlKVEpESlRJeWRHbDBiR1VsTWpJbE0wRWxNaklsUlRrbE9Ua2xPRGdsUlRZbE9VTWxPRGdsUlRZbE9Ua2xPVE1sTWpJbE1rTWxNakpqYUdsc1pISmxiaVV5TWlVelFTVTFRaVUzUWlVeU1tbGtKVEl5SlROQkpUSXlORFU0Wm1NNE1HWTBOakE1SlRJeUpUSkRKVEl5ZEdsMGJHVWxNaklsTTBFbE1qSWxSVGtsT1VNbE9EQWxSVFlsUWpFbE9ESWxSVFVsT0RnbE9EWWxSVFlsT1VVbE9UQWxNaklsTWtNbE1qSndZWEpsYm5RbE1qSWxNMEVsTWpJM09EazVZbVUzWm1VMlpXSWxNaklsTWtNbE1qSmphR2xzWkhKbGJpVXlNaVV6UVNVMVFpVTFSQ1UzUkNVeVF5VTNRaVV5TW1sa0pUSXlKVE5CSlRJeU9ETmlOekJpT1RneU9EaGtKVEl5SlRKREpUSXlkR2wwYkdVbE1qSWxNMEVsTWpJbFJUY2xPVFVsT0VNbFJUa2xPVVFsUVRJbFJUZ2xRVVVsUWtVbFJUZ2xRVVVsUVRFbE1qSWxNa01sTWpKamFHbHNaSEpsYmlVeU1pVXpRU1UxUWlVMVJDVXlReVV5TW5CaGNtVnVkQ1V5TWlVelFTVXlNamM0T1RsaVpUZG1aVFpsWWlVeU1pVTNSQ1V5UXlVM1FpVXlNbWxrSlRJeUpUTkJKVEl5WVROa056UTJOems0TkRVeUpUSXlKVEpESlRJeWNHRnlaVzUwSlRJeUpUTkJKVEl5TnpnNU9XSmxOMlpsTm1WaUpUSXlKVEpESlRJeVkyaHBiR1J5Wlc0bE1qSWxNMEVsTlVJbE5VUWxNa01sTWpKMGFYUnNaU1V5TWlVelFTVXlNaVZGTnlVNU9TVkNRaVZGTlNWQ1JDVTVOU1ZGTmlWQ015VkJPQ1ZGTlNVNE5pVTRReVZGTlNVNFFTVTVSaVZGT0NVNE15VkNSQ1ZGTlNWQlJTVTVSU1ZGTnlVNFJTVkNNQ1V5TWlVM1JDVXlReVUzUWlVeU1tbGtKVEl5SlROQkpUSXlZelV4TURWalpUQXpOR1F6SlRJeUpUSkRKVEl5Y0dGeVpXNTBKVEl5SlROQkpUSXlOemc1T1dKbE4yWmxObVZpSlRJeUpUSkRKVEl5WTJocGJHUnlaVzRsTWpJbE0wRWxOVUlsTlVRbE1rTWxNakowYVhSc1pTVXlNaVV6UVNVeU1pVkZOU1ZCTkNVNVF5VkZPU1U1TnlWQ05DVkZOaVZCT0NWQk1TVkZOU1ZDUXlVNFJpVkZOU1U0UVNVNVJpVkZPQ1U0TXlWQ1JDVkZOU1ZCUlNVNVJTVkZOeVU0UlNWQ01DVXlNaVUzUkNVeVF5VTNRaVV5TW1sa0pUSXlKVE5CSlRJeU16QmxaVEF3TmpRM05HVm1KVEl5SlRKREpUSXljR0Z5Wlc1MEpUSXlKVE5CSlRJeU56ZzVPV0psTjJabE5tVmlKVEl5SlRKREpUSXlZMmhwYkdSeVpXNGxNaklsTTBFbE5VSWxOVVFsTWtNbE1qSjBhWFJzWlNVeU1pVXpRU1V5TWlWRk5DVkNSaVZCUlNWRk5pVTVOQ1ZDT1NWRk55VTVOQ1ZCT0NWRk5pVTRPQ1ZDTnlWRk5DVkNSaVZCTVNWRk5pVTRNU1ZCUmlWRk5TVTRRU1U1UmlWRk9DVTRNeVZDUkNWRk5TVkJSU1U1UlNWRk55VTRSU1ZDTUNVeU1pVTNSQ1V5UXlVM1FpVXlNbWxrSlRJeUpUTkJKVEl5WkdGbVkySTFZVEJrTlRVeUpUSXlKVEpESlRJeWNHRnlaVzUwSlRJeUpUTkJKVEl5TnpnNU9XSmxOMlpsTm1WaUpUSXlKVEpESlRJeVkyaHBiR1J5Wlc0bE1qSWxNMEVsTlVJbE5VUWxNa01sTWpKMGFYUnNaU1V5TWlVelFTVXlNaVZGTlNWQlJTVTRReVZGTlNVNU5pVTRORlZKSlRJeUpUZEVKVEpESlRkQ0pUSXlhV1FsTWpJbE0wRWxNakptT0dNd1lqWm1ZV0l6T1RVbE1qSWxNa01sTWpKd1lYSmxiblFsTWpJbE0wRWxNakkzT0RrNVltVTNabVUyWldJbE1qSWxNa01sTWpKamFHbHNaSEpsYmlVeU1pVXpRU1UxUWlVMVJDVXlReVV5TW5ScGRHeGxKVEl5SlROQkpUSXlKVVUySlVJMUpUaENKVVU0SlVGR0pUazFKVEl5SlRkRUpUVkVKVEpESlRJeWNHRnlaVzUwSlRJeUpUTkJKVEl5Y205dmRDVXlNaVUzUkNVMVJDVXlReVV5TW01dmRHVWxNaklsTTBFbE1qSWxNaklsTjBRIiwKCSJGaWxlSWQiIDogIjEyMzI3MzE1NDM4Ny0xNjI1NzI3NTYxNjcyIgp9Cg=="/>
    </extobj>
    <extobj name="E657119C-6982-421D-8BA7-E74DEB70A7D9-2">
      <extobjdata type="E657119C-6982-421D-8BA7-E74DEB70A7D9" data="ewoJIkNhdGVnb3J5IiA6ICJtaW5kX2ZyZWUiLAoJIkRlZmluaXRpb24iIDogIkpUZENKVEl5YVdRbE1qSWxNMEVsTWpKeWIyOTBKVEl5SlRKREpUSXljM1J5ZFdOMGRYSmxKVEl5SlROQkpUSXliV2x1WkY5bWNtVmxKVEl5SlRKREpUSXliR1ZtZEVOb2FXeGtjbVZ1SlRJeUpUTkJKVFZDSlRkQ0pUSXlhV1FsTWpJbE0wRWxNakkwTldVelptTXpZelpqTWpRbE1qSWxNa01sTWpKMGFYUnNaU1V5TWlVelFTVXlNbE4wY21WdVozUm9KVEl5SlRKREpUSXljR0Z5Wlc1MEpUSXlKVE5CSlRJeWNtOXZkQ1V5TWlVeVF5VXlNbU5vYVd4a2NtVnVKVEl5SlROQkpUVkNKVGRDSlRJeWFXUWxNaklsTTBFbE1qSTBOMkl6TWpGaU5EVTRPV01sTWpJbE1rTWxNakowYVhSc1pTVXlNaVV6UVNVeU1pVkZOeVZDUWlVNVJpVkZOQ1ZDT0NVNE1DVkZOeVZCUlNVNE1DVkZOaVZDTkNVNE1TVkZOeVU1UVNVNE5DVkZOeVU1TlNVNFF5VkZPU1U1UkNWQk1pVkZPQ1ZCUlNWQ1JTVkZPQ1ZCUlNWQk1TVXlNaVV5UXlVeU1uQmhjbVZ1ZENVeU1pVXpRU1V5TWpRMVpUTm1Zek5qTm1NeU5DVXlNaVV5UXlVeU1tTm9hV3hrY21WdUpUSXlKVE5CSlRWQ0pUVkVKVEpESlRJeWMzUjViR1VsTWpJbE0wRWxOMElsTWpKbWIyNTBMWE5wZW1VbE1qSWxNMEVsTWpJeE5uQjRKVEl5SlRkRUpUZEVKVEpESlRkQ0pUSXlhV1FsTWpJbE0wRWxNakk1WW1Ga1pUazFZVFExT0dNbE1qSWxNa01sTWpKMGFYUnNaU1V5TWlVelFTVXlNaVV5Tm01aWMzQWxNMElySlVVMkpUaEdKVGt3SlVVMEpVSkZKVGxDSlVVMkpUazRKVGt6SlVVM0pUazBKVUU0SlVVekpUZ3dKVGd4SlVVMEpVSkJKVUpCSlVVMkpUZ3dKVUUzSlVVMUpUaERKVGsySlVVM0pUbEJKVGcwSlVVMUpVRkdKVUpESlVVNEpUZzRKVUZCSlVVMUpUaEJKVGxHSlVVNEpUZ3pKVUpFSlRJeUpUSkRKVEl5WTJocGJHUnlaVzRsTWpJbE0wRWxOVUlsTlVRbE1rTWxNakp3WVhKbGJuUWxNaklsTTBFbE1qSTBOV1V6Wm1Nell6WmpNalFsTWpJbE1rTWxNakp6ZEhsc1pTVXlNaVV6UVNVM1FpVXlNbVp2Ym5RdGMybDZaU1V5TWlVelFTVXlNakUyY0hnbE1qSWxOMFFsTjBRbE1rTWxOMElsTWpKcFpDVXlNaVV6UVNVeU1qZ3hNekUzTkRCaFpqVTFOU1V5TWlVeVF5VXlNbkJoY21WdWRDVXlNaVV6UVNVeU1qUTFaVE5tWXpOak5tTXlOQ1V5TWlVeVF5VXlNbU5vYVd4a2NtVnVKVEl5SlROQkpUVkNKVFZFSlRKREpUSXlkR2wwYkdVbE1qSWxNMEVsTWpJbE1qWnVZbk53SlROQ0pVVTFKVGt3SlVGR0pVVTFKVGhCSlVFNEpVVTVKVGd3SlRsR0pVVTFKVUpCSlVFMkpVVTRKVUpGSlRnekpVVTFKVUpHSlVGQ0pVVkdKVUpESlRoREpVVTFKVUZHSlVJNUpVVTRKVUZHSlVJM0pVVTJKVUl4SlRneUpVVTRKVUpHSlRsQ0pVVTRKVUV4SlRoREpVVTJKVGhDSlVFMkpVVTJKVGc0SlVGQkpVVkdKVUpESlRoREpVVTJKVGhHSlRrd0pVVTBKVUpGSlRsQ0pVVTJKVGxDSlVJMEpVVTFKVUUxSlVKRUpVVTNKVGxCSlRnMEpVVTNKVGswSlVFNEpVVTJKVGc0SlVJM0pVVTBKVUpFSlRrekpVVTVKVUZCSlRoREpUSXlKVEpESlRJeWMzUjViR1VsTWpJbE0wRWxOMElsTWpKbWIyNTBMWE5wZW1VbE1qSWxNMEVsTWpJeE5uQjRKVEl5SlRkRUpUZEVKVEpESlRkQ0pUSXlhV1FsTWpJbE0wRWxNakk0WVdabU1tWmlNVFJqT1RjbE1qSWxNa01sTWpKd1lYSmxiblFsTWpJbE0wRWxNakkwTldVelptTXpZelpqTWpRbE1qSWxNa01sTWpKamFHbHNaSEpsYmlVeU1pVXpRU1UxUWlVMVJDVXlReVV5TW5ScGRHeGxKVEl5SlROQkpUSXlKVVUwSlVKQ0pVRTFKVVUySlRsRkpUZ3hKVVUzSlVGRkpUZ3dKVVUySlVFNEpVRXhKVVUxSlVKREpUaEdKVVUxSlVGR0pVSTVKVVUySlRoQkpUazNKVVUwSlVKR0pVRXhKVVUySlRneEpVRkdKVVUxSlRnMkpUazNKVVUwSlVKRUpUazVKVVZHSlVKREpUaERKVVUySlRoR0pUa3dKVVUwSlVKRkpUbENKVVUySlRsQ0pVSTBKVVU0SlRnNEpUa3lKVVU1SlRnd0pUZ3lKVVUzSlRsQkpUZzBKVVUzSlRrMEpVRTRKVVUySlRnNEpVSTNKVVUwSlVKRUpUa3pKVVU1SlVGQkpUaERKVEl5SlRKREpUSXljM1I1YkdVbE1qSWxNMEVsTjBJbE1qSm1iMjUwTFhOcGVtVWxNaklsTTBFbE1qSXhObkI0SlRJeUpUZEVKVGRFSlRWRUpUSkRKVEl5YzNSNWJHVWxNaklsTTBFbE4wSWxNakptYjI1MExYTnBlbVVsTWpJbE0wRWxNakl4T1hCNEpUSXlKVGRFSlRkRUpUSkRKVGRDSlRJeWFXUWxNaklsTTBFbE1qSmlZakV3WlRNek5EZGlOR01sTWpJbE1rTWxNakowYVhSc1pTVXlNaVV6UVNVeU1rOXdjRzl5ZEhWdWFYUjVKVEl5SlRKREpUSXlZMmhwYkdSeVpXNGxNaklsTTBFbE5VSWxOMElsTWpKcFpDVXlNaVV6UVNVeU1qY3pOR1EzTVdObVl6UmhOQ1V5TWlVeVF5VXlNblJwZEd4bEpUSXlKVE5CSlRJeUpVVTNKVUUzSlVKQ0pVVTFKVGhCSlVFNEpVVTNKVUpDSlRnNEpVVTNKVUZDSlVGR0pVVTNKVGxCSlRnMEpVVTBKVUpCSlRreUpVVTRKVGd4SlRrMEpVVTNKVUpFSlRreEpVVTNKVGswSlVFNEpVVTJKVGc0SlVJM0pVVTNKVGxCSlRnMEpVVTVKVUZDSlRrNEpVVTVKVGd3SlRsR0pVVTFKVUV5SlRsRkpVVTVKVGsxSlVKR0pUSXlKVEpESlRJeWNHRnlaVzUwSlRJeUpUTkJKVEl5WW1JeE1HVXpNelEzWWpSakpUSXlKVEpESlRJeVkyaHBiR1J5Wlc0bE1qSWxNMEVsTlVJbE5VUWxNa01sTWpKemRIbHNaU1V5TWlVelFTVTNRaVV5TW1KdmNtUmxjaTF5WVdScGRYTWxNaklsTTBFbE1qSTFjSGdsTWpJbE1rTWxNakptYjI1MExYTnBlbVVsTWpJbE0wRWxNakl4Tm5CNEpUSXlKVGRFSlRkRUpUSkRKVGRDSlRJeWFXUWxNaklsTTBFbE1qSXlPRGd4WlRjM01EbG1OalFsTWpJbE1rTWxNakowYVhSc1pTVXlNaVV6UVNVeU1pVkZOeVU0UlNWQ01DVkZOaVU1UXlVNE9TVkZOaVZDTlNVNFJpVkZPQ1ZCTnlVNE9DVkZOU1U1T1NWQk9DVkZOU1ZCUkNVNU9DVkZOU1U1UXlWQk9DVkZOU1ZCTmlVNE1pVkZOU1ZDT1NWQ1JpVkZOU1U1TVNVNFFTVkZOU1ZCTkNVNVFTVkZNeVU0TUNVNE1TVkZPQ1ZDUkNWQlJpVkZOQ1ZDUWlWQ05pVkZPQ1U0TnlVNE15VkZPQ1U0TWlWQ1JpVkZOeVZCUkNVNE9TVkZPU1U1TnlWQlJTVkZPU1ZCTWlVNU9DVkZOaVU1UXlWQlFTVkZPQ1ZCTnlWQk15VkZOU1U0TmlWQ015VXlNaVV5UXlVeU1tTm9hV3hrY21WdUpUSXlKVE5CSlRWQ0pUVkVKVEpESlRJeWNHRnlaVzUwSlRJeUpUTkJKVEl5WW1JeE1HVXpNelEzWWpSakpUSXlKVEpESlRJeWMzUjViR1VsTWpJbE0wRWxOMElsTWpKbWIyNTBMWE5wZW1VbE1qSWxNMEVsTWpJeE5uQjRKVEl5SlRkRUpUZEVKVEpESlRkQ0pUSXlhV1FsTWpJbE0wRWxNakkwTXpRM1pHWTJZVFF3TldVbE1qSWxNa01sTWpKd1lYSmxiblFsTWpJbE0wRWxNakppWWpFd1pUTXpORGRpTkdNbE1qSWxNa01sTWpKamFHbHNaSEpsYmlVeU1pVXpRU1UxUWlVMVJDVXlReVV5TW5ScGRHeGxKVEl5SlROQkpUSXlKVVUwSlVJNEpVSkNKVVUySlVJMUpUZ3hKVVUySlVJMUpUaEdKVVU0SlVFM0pUZzRKVVUxSlRrNUpVRTRKVVUxSlVJNUpVSTBKVVU0SlVKRUpVSkNKVVUzSlRrMEpVRTRKVVUySlRnNEpVSTNKVVUxSlRoRUpVRXdKVVUySlVGR0pUazBKVVU0SlVJMkpUZzFKVVU0SlVKR0pUZzNKVVUwSlVJNEpUZ3pKVVUySlRnNEpUa3dKVEl5SlRKREpUSXljM1I1YkdVbE1qSWxNMEVsTjBJbE1qSm1iMjUwTFhOcGVtVWxNaklsTTBFbE1qSXhObkI0SlRJeUpUZEVKVGRFSlRWRUpUSkRKVEl5Y0dGeVpXNTBKVEl5SlROQkpUSXljbTl2ZENVeU1pVXlReVV5TW5OMGVXeGxKVEl5SlROQkpUZENKVEl5Wm05dWRDMXphWHBsSlRJeUpUTkJKVEl5TVRsd2VDVXlNaVUzUkNVM1JDVTFSQ1V5UXlVeU1uUnBkR3hsSlRJeUpUTkJKVEl5VTFkUFZDVXlNaVV5UXlVeU1uSnZiM1FsTWpJbE0wRjBjblZsSlRKREpUSXlkR2hsYldVbE1qSWxNMEVsTWpKamIyeHZja3hwYm1WekpUSXlKVEpESlRJeVkyaHBiR1J5Wlc0bE1qSWxNMEVsTlVJbE4wSWxNakpwWkNVeU1pVXpRU1V5TW1VMU1qQmpNREZtT1dFM01TVXlNaVV5UXlVeU1uUnBkR3hsSlRJeUpUTkJKVEl5VjJWaGEyNWxjM01sTWpJbE1rTWxNakp6ZEhsc1pTVXlNaVV6UVNVM1FpVXlNbU52Ykc5eUpUSXlKVE5CSlRJeUpUSXpiblZzYkNVeU1pVXlReVV5TW1admJuUXRjMmw2WlNVeU1pVXpRU1V5TWpFNWNIZ2xNaklsTjBRbE1rTWxNakp3WVhKbGJuUWxNaklsTTBFbE1qSnliMjkwSlRJeUpUSkRKVEl5WTJocGJHUnlaVzRsTWpJbE0wRWxOVUlsTjBJbE1qSnBaQ1V5TWlVelFTVXlNbVZsTlRBelpXVXdPREEzTWlVeU1pVXlReVV5TW5ScGRHeGxKVEl5SlROQkpUSXlKVVUySlRrMUpVSXdKVVUySlRoRUpVRkZKVVUxSlVKQkpUa3pKVVUxSlVGR0pVSTVKVVUwSlVKQkpUaEZKVVUxSlVGRkpUZzVKVVUxSlRnMUpVRTRKVVUySlRnd0pVRTNKVVU0SlRnd0pUZ3pKVVU1SlRnM0pUaEdKVVUwSlVJNEpUaEVKVVUxSlVFMEpUbEdKVVU1SlVGQ0pUazRKVEl5SlRKREpUSXljR0Z5Wlc1MEpUSXlKVE5CSlRJeVpUVXlNR013TVdZNVlUY3hKVEl5SlRKREpUSXlZMmhwYkdSeVpXNGxNaklsTTBFbE5VSWxOVVFsTWtNbE1qSnpkSGxzWlNVeU1pVXpRU1UzUWlVeU1tWnZiblF0YzJsNlpTVXlNaVV6UVNVeU1qRTJjSGdsTWpJbE4wUWxOMFFsTWtNbE4wSWxNakpwWkNVeU1pVXpRU1V5TW1Wak5tRXpOVE5tTURZMlpDVXlNaVV5UXlVeU1uUnBkR3hsSlRJeUpUTkJKVEl5SlVVMkpUbERKVUZCSlVVMUpVRkZKVGxGSlVVM0pUaEZKVUl3SlVVMEpVSkJKVGt4SlVVMkpUbERKVGhFSlVVMUpUaEJKVUV4SlVWR0pVSkRKVGhESlVVMkpUazNKVUV3SlVVMkpVSXpKVGsxSlVVMUpVRkZKVGxGSlVVM0pUaEZKVUl3SlVVMUpUa3dKVGhESlVVMkpVRkVKVUUxSlRJeUpUSkRKVEl5WTJocGJHUnlaVzRsTWpJbE0wRWxOVUlsTlVRbE1rTWxNakp3WVhKbGJuUWxNaklsTTBFbE1qSmxOVEl3WXpBeFpqbGhOekVsTWpJbE1rTWxNakp6ZEhsc1pTVXlNaVV6UVNVM1FpVXlNbVp2Ym5RdGMybDZaU1V5TWlVelFTVXlNakUyY0hnbE1qSWxOMFFsTjBRbE1rTWxOMElsTWpKcFpDVXlNaVV6UVNVeU1tWTNPRFl6TkdVNFpHSXdZaVV5TWlVeVF5VXlNbkJoY21WdWRDVXlNaVV6UVNVeU1tVTFNakJqTURGbU9XRTNNU1V5TWlVeVF5VXlNbU5vYVd4a2NtVnVKVEl5SlROQkpUVkNKVFZFSlRKREpUSXlkR2wwYkdVbE1qSWxNMEVsTWpJbFJUVWxPRUVsT1VZbFJUZ2xPRE1sUWtRbFJUUWxRamdsT0VRbFJUVWxRVFFsT1VZbFJUUWxRamdsUWpBbFJUVWxRVVlsT0VNbE1qSWxNa01sTWpKemRIbHNaU1V5TWlVelFTVTNRaVV5TW1admJuUXRjMmw2WlNVeU1pVXpRU1V5TWpFMmNIZ2xNaklsTjBRbE4wUWxNa01sTjBJbE1qSnBaQ1V5TWlVelFTVXlNbVJoWXpCbFpqZ3paR000TmlVeU1pVXlReVV5TW5CaGNtVnVkQ1V5TWlVelFTVXlNbVUxTWpCak1ERm1PV0UzTVNVeU1pVXlReVV5TW1Ob2FXeGtjbVZ1SlRJeUpUTkJKVFZDSlRWRUpUSkRKVEl5ZEdsMGJHVWxNaklsTTBFbE1qSWxSVFVsUWtNbE9EQWxSVFVsT0VZbE9URWxSVFVsT1VJbFFUSWxSVGtsT1RnbE9VWWxSVGdsUVRjbE9EUWxSVFlsUVRnbFFURWxSVFVsUWpBbE9FWWxSVVlsUWtNbE9FTWxSVFVsUWtNbE9EQWxSVFVsT0VZbE9URWxSVFlsT1RjbFFqWWxSVFlsT1VNbE9VWWxSVGNsT1VZbFFVUWxNaklsTWtNbE1qSnpkSGxzWlNVeU1pVXpRU1UzUWlVeU1tWnZiblF0YzJsNlpTVXlNaVV6UVNVeU1qRTJjSGdsTWpJbE4wUWxOMFFsTlVRbE4wUWxNa01sTjBJbE1qSnBaQ1V5TWlVelFTVXlNamM0T1RsaVpUZG1aVFpsWWlVeU1pVXlReVV5TW5ScGRHeGxKVEl5SlROQkpUSXlWR2h5WldGMEpUSXlKVEpESlRJeVkyaHBiR1J5Wlc0bE1qSWxNMEVsTlVJbE4wSWxNakpwWkNVeU1pVXpRU1V5TWpRMU9HWmpPREJtTkRZd09TVXlNaVV5UXlVeU1uUnBkR3hsSlRJeUpUTkJKVEl5SlVVMEpVSTRKVUpDSlVVMkpVSTFKVGd4SlVVMkpVSTFKVGhHSlVVNEpVRTNKVGc0SlVVMUpUazVKVUU0SlVWR0pVSkRKVGc0SlVVNEpVSXdKVUkzSlVVMkpVRkVKVGhESlVVekpUZ3dKVGd4SlVVMUpVRTBKVUk0SlVVMUpUZzFKVGhDSlVVM0pVRkVKVGc1SlVWR0pVSkRKVGc1SlVVMUpUbERKVUU0SlVVMEpVSTRKVUZFSlVVMUpUbENKVUpFSlVVM0pUbEJKVGcwSlVVMUpVSTRKVGd5SlVVMUpUbERKVUpCSlVVMEpVSkNKVUpFSlVVNUpVRXlKVGxFSlVVMUpUaEVKVUV3SlVVMkpVRkdKVGswSlVVNEpVSTJKVGcxSlVVNEpVSkdKVGczT0NWRk5pVTRPQ1U1TUNVeU1pVXlReVV5TW5CaGNtVnVkQ1V5TWlVelFTVXlNamM0T1RsaVpUZG1aVFpsWWlVeU1pVXlReVV5TW1Ob2FXeGtjbVZ1SlRJeUpUTkJKVFZDSlRWRUpUSkRKVEl5YzNSNWJHVWxNaklsTTBFbE4wSWxNakptYjI1MExYTnBlbVVsTWpJbE0wRWxNakl4Tm5CNEpUSXlKVGRFSlRkRUpUSkRKVGRDSlRJeWFXUWxNaklsTTBFbE1qSTRNMkkzTUdJNU9ESTRPR1FsTWpJbE1rTWxNakowYVhSc1pTVXlNaVV6UVNVeU1pVkZOU1ZDTUNVNFJpVkZOeVZCT0NVNFFpVkZOU1ZDUVNVNFJpVkZOeVZCUkNVNE9TVkZOaVU1UWlWQ05DVkZPQ1ZDUkNWQ1FpVkZPU1U0TnlVNFJpVkZOeVZDUVNWQk55VkZOeVU1UVNVNE5DVkZOQ1ZDUVNWQk55VkZOU1U1TXlVNE1TVkZOQ1ZDUXlVNVFTVkZOU1ZCUmlWQ1F5VkZPQ1U0TnlWQ05FRlFVQ1ZGTnlVNU5DVkJPQ1ZGTmlVNE9DVkNOeVZGTmlWQ05TVTRNU1ZGTlNWQk5DVkNNU1V5TWlVeVF5VXlNbU5vYVd4a2NtVnVKVEl5SlROQkpUVkNKVFZFSlRKREpUSXljR0Z5Wlc1MEpUSXlKVE5CSlRJeU56ZzVPV0psTjJabE5tVmlKVEl5SlRKREpUSXljM1I1YkdVbE1qSWxNMEVsTjBJbE1qSm1iMjUwTFhOcGVtVWxNaklsTTBFbE1qSXhObkI0SlRJeUpUZEVKVGRFSlRKREpUZENKVEl5YVdRbE1qSWxNMEVsTWpJNU5qUTFOMkZrTkdKbE0yRWxNaklsTWtNbE1qSndZWEpsYm5RbE1qSWxNMEVsTWpJM09EazVZbVUzWm1VMlpXSWxNaklsTWtNbE1qSmphR2xzWkhKbGJpVXlNaVV6UVNVMVFpVTFSQ1V5UXlVeU1uUnBkR3hsSlRJeUpUTkJKVEl5SlVVM0pUaEZKVUl3SlVVMkpUbERKVGc1SlVVMkpVSTFKVGhHSlVVNEpVRTNKVGc0SlVVMUpUazVKVUU0SlVVM0pUbEJKVGcwSlVVMUpUaEJKVGxHSlVVNEpUZ3pKVUpFSlVVMkpUazFKVUl3SlVVNUpUZzNKVGhHSlVVMEpVSTRKVGhGSlVVMUpVSTRKVGd5SlVVMUpUbERKVUpCSlVVMkpUZzRKVGt3SlVVM0pUZzJKVGxHSlVVM0pUbEJKVGcwSlVVMkpVSTFKVGhHSlVVNEpVRTNKVGc0SlVVMUpUazVKVUU0SlVVMUpVSTNKVUZGSlVVNEpVSTNKVGxFSlVVNEpVSkZKVGd6SlVVMUpVRTBKVUUzSlRJeUpUSkRKVEl5YzNSNWJHVWxNaklsTTBFbE4wSWxNakptYjI1MExYTnBlbVVsTWpJbE0wRWxNakl4Tm5CNEpUSXlKVGRFSlRkRUpUVkVKVEpESlRJeWNHRnlaVzUwSlRJeUpUTkJKVEl5Y205dmRDVXlNaVV5UXlVeU1uTjBlV3hsSlRJeUpUTkJKVGRDSlRJeVptOXVkQzF6YVhwbEpUSXlKVE5CSlRJeU1UbHdlQ1V5TWlVM1JDVTNSQ1UxUkNVeVF5VXlNbTV2ZEdVbE1qSWxNMEVsTWpJbE1qSWxNa01sTWpKemRIbHNaU1V5TWlVelFTVTNRaVV5TW1KdmNtUmxjaTEzYVdSMGFDVXlNaVV6UVNVeU1qVndlQ1V5TWlVeVF5VXlNbVp2Ym5RdGMybDZaU1V5TWlVelFTVXlNakk0Y0hnbE1qSWxOMFFsTjBRIiwKCSJGaWxlSWQiIDogIjEyMzI3MzE1NDM4Ny0xNjI1NzIxMTg3MDA4Igp9Cg=="/>
    </extobj>
  </extobjs>
</s:customData>
</file>

<file path=customXml/itemProps1.xml><?xml version="1.0" encoding="utf-8"?>
<ds:datastoreItem xmlns:ds="http://schemas.openxmlformats.org/officeDocument/2006/customXml" ds:itemID="{39781A68-A6FF-4370-A656-4BDF66027FA7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1097</Words>
  <Application>Microsoft Office PowerPoint</Application>
  <PresentationFormat>宽屏</PresentationFormat>
  <Paragraphs>289</Paragraphs>
  <Slides>45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4" baseType="lpstr">
      <vt:lpstr>-apple-system</vt:lpstr>
      <vt:lpstr>等线</vt:lpstr>
      <vt:lpstr>等线 Light</vt:lpstr>
      <vt:lpstr>宋体</vt:lpstr>
      <vt:lpstr>微软雅黑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烁儿</dc:creator>
  <cp:lastModifiedBy>刘 鼎</cp:lastModifiedBy>
  <cp:revision>23</cp:revision>
  <dcterms:created xsi:type="dcterms:W3CDTF">2021-07-09T03:14:50Z</dcterms:created>
  <dcterms:modified xsi:type="dcterms:W3CDTF">2021-07-12T03:25:19Z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2052-3.7.0.5929</vt:lpwstr>
  </property>
  <property fmtid="{D5CDD505-2E9C-101B-9397-08002B2CF9AE}" pid="3" name="KSOTemplateUUID">
    <vt:lpwstr>v1.0_mb_U86iCSeVDHCTfKr45rIBmg==</vt:lpwstr>
  </property>
  <property fmtid="{D5CDD505-2E9C-101B-9397-08002B2CF9AE}" pid="4" name="ICV">
    <vt:lpwstr>BA3E1D492D454E90B0003B9511275FAB</vt:lpwstr>
  </property>
</Properties>
</file>